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17"/>
  </p:notesMasterIdLst>
  <p:handoutMasterIdLst>
    <p:handoutMasterId r:id="rId18"/>
  </p:handoutMasterIdLst>
  <p:sldIdLst>
    <p:sldId id="547" r:id="rId2"/>
    <p:sldId id="550" r:id="rId3"/>
    <p:sldId id="1014" r:id="rId4"/>
    <p:sldId id="1007" r:id="rId5"/>
    <p:sldId id="1008" r:id="rId6"/>
    <p:sldId id="1009" r:id="rId7"/>
    <p:sldId id="1010" r:id="rId8"/>
    <p:sldId id="1011" r:id="rId9"/>
    <p:sldId id="1015" r:id="rId10"/>
    <p:sldId id="1013" r:id="rId11"/>
    <p:sldId id="1016" r:id="rId12"/>
    <p:sldId id="562" r:id="rId13"/>
    <p:sldId id="554" r:id="rId14"/>
    <p:sldId id="552" r:id="rId15"/>
    <p:sldId id="553" r:id="rId16"/>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6615"/>
    <a:srgbClr val="FF7F7F"/>
    <a:srgbClr val="FF4747"/>
    <a:srgbClr val="CC3300"/>
    <a:srgbClr val="7F1F1F"/>
    <a:srgbClr val="7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75" autoAdjust="0"/>
    <p:restoredTop sz="94660"/>
  </p:normalViewPr>
  <p:slideViewPr>
    <p:cSldViewPr>
      <p:cViewPr varScale="1">
        <p:scale>
          <a:sx n="84" d="100"/>
          <a:sy n="84" d="100"/>
        </p:scale>
        <p:origin x="96" y="14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90" d="100"/>
          <a:sy n="90" d="100"/>
        </p:scale>
        <p:origin x="2034" y="96"/>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2020-11-22</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11/22/2020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ece</a:t>
            </a:r>
            <a:r>
              <a:rPr lang="en-US" sz="2000" dirty="0">
                <a:solidFill>
                  <a:schemeClr val="bg1"/>
                </a:solidFill>
                <a:latin typeface="Constantia" panose="02030602050306030303" pitchFamily="18" charset="0"/>
                <a:cs typeface="Arial" pitchFamily="34" charset="0"/>
              </a:rPr>
              <a:t> 150</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Fundamentals of Programming</a:t>
            </a:r>
          </a:p>
        </p:txBody>
      </p:sp>
      <p:sp>
        <p:nvSpPr>
          <p:cNvPr id="7" name="Text Box 14"/>
          <p:cNvSpPr txBox="1">
            <a:spLocks noChangeArrowheads="1"/>
          </p:cNvSpPr>
          <p:nvPr userDrawn="1"/>
        </p:nvSpPr>
        <p:spPr bwMode="auto">
          <a:xfrm>
            <a:off x="6156498" y="5576753"/>
            <a:ext cx="2807990"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a:solidFill>
                  <a:srgbClr val="FFFFFF"/>
                </a:solidFill>
                <a:latin typeface="Georgia" panose="02040502050405020303" pitchFamily="18" charset="0"/>
                <a:ea typeface="ＭＳ Ｐゴシック" charset="-128"/>
                <a:cs typeface="Arial" pitchFamily="34" charset="0"/>
              </a:rPr>
              <a:t>. LEL</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Hiren Patel, Ph.D., </a:t>
            </a:r>
            <a:r>
              <a:rPr lang="en-US" sz="1100" b="0" kern="0" dirty="0" err="1">
                <a:solidFill>
                  <a:srgbClr val="FFFFFF"/>
                </a:solidFill>
                <a:latin typeface="Georgia" panose="02040502050405020303" pitchFamily="18" charset="0"/>
                <a:ea typeface="ＭＳ Ｐゴシック" charset="-128"/>
                <a:cs typeface="Arial" pitchFamily="34" charset="0"/>
              </a:rPr>
              <a:t>P.Eng</a:t>
            </a:r>
            <a:r>
              <a:rPr lang="en-US" sz="1100" b="0" kern="0" dirty="0">
                <a:solidFill>
                  <a:srgbClr val="FFFFFF"/>
                </a:solidFill>
                <a:latin typeface="Georgia" panose="02040502050405020303" pitchFamily="18" charset="0"/>
                <a:ea typeface="ＭＳ Ｐゴシック" charset="-128"/>
                <a:cs typeface="Arial" pitchFamily="34" charset="0"/>
              </a:rPr>
              <a:t>.</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Werner </a:t>
            </a:r>
            <a:r>
              <a:rPr lang="en-US" sz="1100" b="0" kern="0" dirty="0" err="1">
                <a:solidFill>
                  <a:srgbClr val="FFFFFF"/>
                </a:solidFill>
                <a:latin typeface="Georgia" panose="02040502050405020303" pitchFamily="18" charset="0"/>
                <a:ea typeface="ＭＳ Ｐゴシック" charset="-128"/>
                <a:cs typeface="Arial" pitchFamily="34" charset="0"/>
              </a:rPr>
              <a:t>Dietl</a:t>
            </a:r>
            <a:r>
              <a:rPr lang="en-US" sz="1100" b="0" kern="0" dirty="0">
                <a:solidFill>
                  <a:srgbClr val="FFFFFF"/>
                </a:solidFill>
                <a:latin typeface="Georgia" panose="02040502050405020303" pitchFamily="18" charset="0"/>
                <a:ea typeface="ＭＳ Ｐゴシック" charset="-128"/>
                <a:cs typeface="Arial" pitchFamily="34" charset="0"/>
              </a:rPr>
              <a:t>, Ph.D.</a:t>
            </a: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2018 by Douglas Wilhelm Harder and Hiren Patel.</a:t>
            </a:r>
          </a:p>
          <a:p>
            <a:pPr defTabSz="457200">
              <a:spcBef>
                <a:spcPct val="20000"/>
              </a:spcBef>
              <a:defRPr/>
            </a:pPr>
            <a:r>
              <a:rPr lang="en-CA" sz="850" dirty="0">
                <a:solidFill>
                  <a:srgbClr val="FFFFFF"/>
                </a:solidFill>
                <a:latin typeface="Georgia" panose="02040502050405020303" pitchFamily="18" charset="0"/>
                <a:ea typeface="ＭＳ Ｐゴシック" charset="-128"/>
              </a:rPr>
              <a:t>     Some rights reserved.</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Consolas" panose="020B0609020204030204" pitchFamily="49" charset="0"/>
              </a:rPr>
              <a:t>Inheritance: Vol. 2</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Consolas" panose="020B0609020204030204" pitchFamily="49" charset="0"/>
              <a:ea typeface="+mn-ea"/>
              <a:cs typeface="Consolas" panose="020B0609020204030204" pitchFamily="49" charset="0"/>
            </a:endParaRPr>
          </a:p>
        </p:txBody>
      </p:sp>
      <p:sp>
        <p:nvSpPr>
          <p:cNvPr id="2" name="Title 1"/>
          <p:cNvSpPr>
            <a:spLocks noGrp="1"/>
          </p:cNvSpPr>
          <p:nvPr>
            <p:ph type="title"/>
          </p:nvPr>
        </p:nvSpPr>
        <p:spPr/>
        <p:txBody>
          <a:bodyPr>
            <a:normAutofit/>
          </a:bodyPr>
          <a:lstStyle>
            <a:lvl1pPr>
              <a:defRPr sz="2800"/>
            </a:lvl1pPr>
          </a:lstStyle>
          <a:p>
            <a:r>
              <a:rPr lang="en-US" dirty="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lgn="l">
              <a:buFont typeface="Arial" panose="020B0604020202020204" pitchFamily="34" charset="0"/>
              <a:buChar char="•"/>
              <a:defRPr sz="2000"/>
            </a:lvl1pPr>
            <a:lvl2pPr algn="l">
              <a:defRPr sz="1900"/>
            </a:lvl2pPr>
            <a:lvl3pPr algn="l">
              <a:defRPr sz="1800"/>
            </a:lvl3pPr>
            <a:lvl4pPr algn="l">
              <a:defRPr sz="1700"/>
            </a:lvl4pPr>
            <a:lvl5pPr algn="l">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CA" dirty="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hf hd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just"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99792" y="3111103"/>
            <a:ext cx="6264696" cy="1470025"/>
          </a:xfrm>
        </p:spPr>
        <p:txBody>
          <a:bodyPr>
            <a:normAutofit/>
          </a:bodyPr>
          <a:lstStyle/>
          <a:p>
            <a:r>
              <a:rPr lang="en-CA" dirty="0"/>
              <a:t>Inheritance: Vol. 2</a:t>
            </a:r>
            <a:endParaRPr lang="en-CA" dirty="0">
              <a:latin typeface="Consolas" panose="020B0609020204030204" pitchFamily="49" charset="0"/>
              <a:cs typeface="Consolas" panose="020B0609020204030204" pitchFamily="49" charset="0"/>
            </a:endParaRPr>
          </a:p>
        </p:txBody>
      </p:sp>
      <p:pic>
        <p:nvPicPr>
          <p:cNvPr id="4" name="Audio 3">
            <a:hlinkClick r:id="" action="ppaction://media"/>
            <a:extLst>
              <a:ext uri="{FF2B5EF4-FFF2-40B4-BE49-F238E27FC236}">
                <a16:creationId xmlns:a16="http://schemas.microsoft.com/office/drawing/2014/main" id="{C0C7F347-D771-4D9E-B1BA-5C924B4F15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9954"/>
    </mc:Choice>
    <mc:Fallback>
      <p:transition spd="slow" advTm="19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BFA0D-201B-479F-BC1F-148062314400}"/>
              </a:ext>
            </a:extLst>
          </p:cNvPr>
          <p:cNvSpPr>
            <a:spLocks noGrp="1"/>
          </p:cNvSpPr>
          <p:nvPr>
            <p:ph type="title"/>
          </p:nvPr>
        </p:nvSpPr>
        <p:spPr/>
        <p:txBody>
          <a:bodyPr/>
          <a:lstStyle/>
          <a:p>
            <a:r>
              <a:rPr lang="en-US" dirty="0"/>
              <a:t>Showing the relationship</a:t>
            </a:r>
          </a:p>
        </p:txBody>
      </p:sp>
      <p:sp>
        <p:nvSpPr>
          <p:cNvPr id="3" name="Content Placeholder 2">
            <a:extLst>
              <a:ext uri="{FF2B5EF4-FFF2-40B4-BE49-F238E27FC236}">
                <a16:creationId xmlns:a16="http://schemas.microsoft.com/office/drawing/2014/main" id="{4759CEB4-E2E3-442A-880A-2E2CE352E449}"/>
              </a:ext>
            </a:extLst>
          </p:cNvPr>
          <p:cNvSpPr>
            <a:spLocks noGrp="1"/>
          </p:cNvSpPr>
          <p:nvPr>
            <p:ph idx="1"/>
          </p:nvPr>
        </p:nvSpPr>
        <p:spPr/>
        <p:txBody>
          <a:bodyPr/>
          <a:lstStyle/>
          <a:p>
            <a:r>
              <a:rPr lang="en-US" dirty="0"/>
              <a:t>To show the relationship between base classes and derived classes, we use the following format:</a:t>
            </a:r>
          </a:p>
        </p:txBody>
      </p:sp>
      <p:sp>
        <p:nvSpPr>
          <p:cNvPr id="4" name="TextBox 3">
            <a:extLst>
              <a:ext uri="{FF2B5EF4-FFF2-40B4-BE49-F238E27FC236}">
                <a16:creationId xmlns:a16="http://schemas.microsoft.com/office/drawing/2014/main" id="{58E81517-6309-48EC-B1E6-C159A5AEF1AE}"/>
              </a:ext>
            </a:extLst>
          </p:cNvPr>
          <p:cNvSpPr txBox="1"/>
          <p:nvPr/>
        </p:nvSpPr>
        <p:spPr>
          <a:xfrm>
            <a:off x="3526090" y="4380029"/>
            <a:ext cx="1577676" cy="369332"/>
          </a:xfrm>
          <a:prstGeom prst="rect">
            <a:avLst/>
          </a:prstGeom>
          <a:noFill/>
          <a:ln>
            <a:solidFill>
              <a:schemeClr val="tx1"/>
            </a:solidFill>
          </a:ln>
        </p:spPr>
        <p:txBody>
          <a:bodyPr wrap="none" rtlCol="0">
            <a:spAutoFit/>
          </a:bodyPr>
          <a:lstStyle/>
          <a:p>
            <a:pPr algn="ctr"/>
            <a:r>
              <a:rPr lang="en-US" dirty="0" err="1">
                <a:latin typeface="Consolas" panose="020B0609020204030204" pitchFamily="49" charset="0"/>
              </a:rPr>
              <a:t>Linked_list</a:t>
            </a:r>
            <a:endParaRPr lang="en-US" dirty="0">
              <a:latin typeface="Consolas" panose="020B0609020204030204" pitchFamily="49" charset="0"/>
            </a:endParaRPr>
          </a:p>
        </p:txBody>
      </p:sp>
      <p:sp>
        <p:nvSpPr>
          <p:cNvPr id="5" name="TextBox 4">
            <a:extLst>
              <a:ext uri="{FF2B5EF4-FFF2-40B4-BE49-F238E27FC236}">
                <a16:creationId xmlns:a16="http://schemas.microsoft.com/office/drawing/2014/main" id="{7859B13B-C8CF-4F9C-920F-C8FA439050EA}"/>
              </a:ext>
            </a:extLst>
          </p:cNvPr>
          <p:cNvSpPr txBox="1"/>
          <p:nvPr/>
        </p:nvSpPr>
        <p:spPr>
          <a:xfrm>
            <a:off x="1477933" y="5939988"/>
            <a:ext cx="2337499" cy="369332"/>
          </a:xfrm>
          <a:prstGeom prst="rect">
            <a:avLst/>
          </a:prstGeom>
          <a:noFill/>
          <a:ln>
            <a:solidFill>
              <a:schemeClr val="tx1"/>
            </a:solidFill>
          </a:ln>
        </p:spPr>
        <p:txBody>
          <a:bodyPr wrap="none" rtlCol="0">
            <a:spAutoFit/>
          </a:bodyPr>
          <a:lstStyle/>
          <a:p>
            <a:pPr algn="ctr"/>
            <a:r>
              <a:rPr lang="en-US" dirty="0" err="1">
                <a:latin typeface="Consolas" panose="020B0609020204030204" pitchFamily="49" charset="0"/>
              </a:rPr>
              <a:t>Sized_linked_list</a:t>
            </a:r>
            <a:endParaRPr lang="en-US" dirty="0">
              <a:latin typeface="Consolas" panose="020B0609020204030204" pitchFamily="49" charset="0"/>
            </a:endParaRPr>
          </a:p>
        </p:txBody>
      </p:sp>
      <p:sp>
        <p:nvSpPr>
          <p:cNvPr id="6" name="TextBox 5">
            <a:extLst>
              <a:ext uri="{FF2B5EF4-FFF2-40B4-BE49-F238E27FC236}">
                <a16:creationId xmlns:a16="http://schemas.microsoft.com/office/drawing/2014/main" id="{A1AB7F2E-7693-4D1F-8D12-0D25FCCE6E2B}"/>
              </a:ext>
            </a:extLst>
          </p:cNvPr>
          <p:cNvSpPr txBox="1"/>
          <p:nvPr/>
        </p:nvSpPr>
        <p:spPr>
          <a:xfrm>
            <a:off x="4797593" y="5939988"/>
            <a:ext cx="2464136" cy="369332"/>
          </a:xfrm>
          <a:prstGeom prst="rect">
            <a:avLst/>
          </a:prstGeom>
          <a:noFill/>
          <a:ln>
            <a:solidFill>
              <a:schemeClr val="tx1"/>
            </a:solidFill>
          </a:ln>
        </p:spPr>
        <p:txBody>
          <a:bodyPr wrap="none" rtlCol="0">
            <a:spAutoFit/>
          </a:bodyPr>
          <a:lstStyle/>
          <a:p>
            <a:pPr algn="ctr"/>
            <a:r>
              <a:rPr lang="en-US" dirty="0" err="1">
                <a:latin typeface="Consolas" panose="020B0609020204030204" pitchFamily="49" charset="0"/>
              </a:rPr>
              <a:t>Tailed_linked_list</a:t>
            </a:r>
            <a:endParaRPr lang="en-US" dirty="0">
              <a:latin typeface="Consolas" panose="020B0609020204030204" pitchFamily="49" charset="0"/>
            </a:endParaRPr>
          </a:p>
        </p:txBody>
      </p:sp>
      <p:cxnSp>
        <p:nvCxnSpPr>
          <p:cNvPr id="7" name="Straight Arrow Connector 6">
            <a:extLst>
              <a:ext uri="{FF2B5EF4-FFF2-40B4-BE49-F238E27FC236}">
                <a16:creationId xmlns:a16="http://schemas.microsoft.com/office/drawing/2014/main" id="{4FA1FF6F-0D5C-4907-8846-E57D09A4EEBE}"/>
              </a:ext>
            </a:extLst>
          </p:cNvPr>
          <p:cNvCxnSpPr>
            <a:cxnSpLocks/>
          </p:cNvCxnSpPr>
          <p:nvPr/>
        </p:nvCxnSpPr>
        <p:spPr>
          <a:xfrm flipV="1">
            <a:off x="2774437" y="4749362"/>
            <a:ext cx="1014132" cy="1190626"/>
          </a:xfrm>
          <a:prstGeom prst="straightConnector1">
            <a:avLst/>
          </a:prstGeom>
          <a:ln w="28575">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9AA3292-1F13-4821-92FA-482F1B7B6157}"/>
              </a:ext>
            </a:extLst>
          </p:cNvPr>
          <p:cNvCxnSpPr>
            <a:cxnSpLocks/>
          </p:cNvCxnSpPr>
          <p:nvPr/>
        </p:nvCxnSpPr>
        <p:spPr>
          <a:xfrm flipH="1" flipV="1">
            <a:off x="4836166" y="4749362"/>
            <a:ext cx="1019253" cy="1190626"/>
          </a:xfrm>
          <a:prstGeom prst="straightConnector1">
            <a:avLst/>
          </a:prstGeom>
          <a:ln w="28575">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7C24925-D55B-4C4A-8643-1D504D2E6EF8}"/>
              </a:ext>
            </a:extLst>
          </p:cNvPr>
          <p:cNvSpPr txBox="1"/>
          <p:nvPr/>
        </p:nvSpPr>
        <p:spPr>
          <a:xfrm>
            <a:off x="3209498" y="2816827"/>
            <a:ext cx="2210863" cy="369332"/>
          </a:xfrm>
          <a:prstGeom prst="rect">
            <a:avLst/>
          </a:prstGeom>
          <a:noFill/>
          <a:ln>
            <a:solidFill>
              <a:schemeClr val="tx1"/>
            </a:solidFill>
          </a:ln>
        </p:spPr>
        <p:txBody>
          <a:bodyPr wrap="none" rtlCol="0">
            <a:spAutoFit/>
          </a:bodyPr>
          <a:lstStyle/>
          <a:p>
            <a:pPr algn="ctr"/>
            <a:r>
              <a:rPr lang="en-US" dirty="0" err="1">
                <a:latin typeface="Consolas" panose="020B0609020204030204" pitchFamily="49" charset="0"/>
              </a:rPr>
              <a:t>Base_linked_list</a:t>
            </a:r>
            <a:endParaRPr lang="en-US" dirty="0">
              <a:latin typeface="Consolas" panose="020B0609020204030204" pitchFamily="49" charset="0"/>
            </a:endParaRPr>
          </a:p>
        </p:txBody>
      </p:sp>
      <p:cxnSp>
        <p:nvCxnSpPr>
          <p:cNvPr id="10" name="Straight Arrow Connector 9">
            <a:extLst>
              <a:ext uri="{FF2B5EF4-FFF2-40B4-BE49-F238E27FC236}">
                <a16:creationId xmlns:a16="http://schemas.microsoft.com/office/drawing/2014/main" id="{BDFD9369-DD1E-41A6-839F-0496DFDC9F38}"/>
              </a:ext>
            </a:extLst>
          </p:cNvPr>
          <p:cNvCxnSpPr>
            <a:cxnSpLocks/>
            <a:stCxn id="4" idx="0"/>
            <a:endCxn id="9" idx="2"/>
          </p:cNvCxnSpPr>
          <p:nvPr/>
        </p:nvCxnSpPr>
        <p:spPr>
          <a:xfrm flipV="1">
            <a:off x="4314928" y="3186159"/>
            <a:ext cx="2" cy="1193870"/>
          </a:xfrm>
          <a:prstGeom prst="straightConnector1">
            <a:avLst/>
          </a:prstGeom>
          <a:ln w="28575">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pic>
        <p:nvPicPr>
          <p:cNvPr id="12" name="Audio 11">
            <a:hlinkClick r:id="" action="ppaction://media"/>
            <a:extLst>
              <a:ext uri="{FF2B5EF4-FFF2-40B4-BE49-F238E27FC236}">
                <a16:creationId xmlns:a16="http://schemas.microsoft.com/office/drawing/2014/main" id="{EAD1A0BC-A0F4-4645-9470-F9CB1C09C0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99330789"/>
      </p:ext>
    </p:extLst>
  </p:cSld>
  <p:clrMapOvr>
    <a:masterClrMapping/>
  </p:clrMapOvr>
  <mc:AlternateContent xmlns:mc="http://schemas.openxmlformats.org/markup-compatibility/2006">
    <mc:Choice xmlns:p14="http://schemas.microsoft.com/office/powerpoint/2010/main" Requires="p14">
      <p:transition spd="slow" p14:dur="2000" advTm="92116"/>
    </mc:Choice>
    <mc:Fallback>
      <p:transition spd="slow" advTm="92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C3B92-50DB-4ECC-AE51-7920770C54CA}"/>
              </a:ext>
            </a:extLst>
          </p:cNvPr>
          <p:cNvSpPr>
            <a:spLocks noGrp="1"/>
          </p:cNvSpPr>
          <p:nvPr>
            <p:ph type="title"/>
          </p:nvPr>
        </p:nvSpPr>
        <p:spPr/>
        <p:txBody>
          <a:bodyPr/>
          <a:lstStyle/>
          <a:p>
            <a:r>
              <a:rPr lang="en-US" dirty="0"/>
              <a:t>No memory?</a:t>
            </a:r>
          </a:p>
        </p:txBody>
      </p:sp>
      <p:sp>
        <p:nvSpPr>
          <p:cNvPr id="3" name="Content Placeholder 2">
            <a:extLst>
              <a:ext uri="{FF2B5EF4-FFF2-40B4-BE49-F238E27FC236}">
                <a16:creationId xmlns:a16="http://schemas.microsoft.com/office/drawing/2014/main" id="{B9771FEE-FE88-427D-8B3C-A062273940CD}"/>
              </a:ext>
            </a:extLst>
          </p:cNvPr>
          <p:cNvSpPr>
            <a:spLocks noGrp="1"/>
          </p:cNvSpPr>
          <p:nvPr>
            <p:ph idx="1"/>
          </p:nvPr>
        </p:nvSpPr>
        <p:spPr/>
        <p:txBody>
          <a:bodyPr/>
          <a:lstStyle/>
          <a:p>
            <a:r>
              <a:rPr lang="en-US" dirty="0"/>
              <a:t>Actually, there is some memory involved:</a:t>
            </a:r>
          </a:p>
          <a:p>
            <a:pPr lvl="1"/>
            <a:r>
              <a:rPr lang="en-US" dirty="0"/>
              <a:t>Each object must occupy memory and information is needed</a:t>
            </a:r>
            <a:br>
              <a:rPr lang="en-US" dirty="0"/>
            </a:br>
            <a:r>
              <a:rPr lang="en-US" dirty="0"/>
              <a:t>about the class inheritance</a:t>
            </a:r>
          </a:p>
          <a:p>
            <a:pPr lvl="1"/>
            <a:endParaRPr lang="en-US" dirty="0"/>
          </a:p>
          <a:p>
            <a:pPr marL="457200" lvl="1" indent="0">
              <a:buNone/>
            </a:pPr>
            <a:r>
              <a:rPr lang="en-US" sz="1600" dirty="0">
                <a:latin typeface="Consolas" panose="020B0609020204030204" pitchFamily="49" charset="0"/>
              </a:rPr>
              <a:t>int main() {</a:t>
            </a:r>
          </a:p>
          <a:p>
            <a:pPr marL="457200" lvl="1" indent="0">
              <a:buNone/>
            </a:pPr>
            <a:r>
              <a:rPr lang="en-US" sz="1600" dirty="0">
                <a:latin typeface="Consolas" panose="020B0609020204030204" pitchFamily="49" charset="0"/>
              </a:rPr>
              <a:t>    Node *</a:t>
            </a:r>
            <a:r>
              <a:rPr lang="en-US" sz="1600" dirty="0" err="1">
                <a:latin typeface="Consolas" panose="020B0609020204030204" pitchFamily="49" charset="0"/>
              </a:rPr>
              <a:t>my_head</a:t>
            </a:r>
            <a:r>
              <a:rPr lang="en-US" sz="1600" dirty="0">
                <a:latin typeface="Consolas" panose="020B0609020204030204" pitchFamily="49" charset="0"/>
              </a:rPr>
              <a:t>{};</a:t>
            </a:r>
          </a:p>
          <a:p>
            <a:pPr marL="457200" lvl="1" indent="0">
              <a:buNone/>
            </a:pPr>
            <a:endParaRPr lang="en-US" sz="1600" dirty="0">
              <a:latin typeface="Consolas" panose="020B0609020204030204" pitchFamily="49" charset="0"/>
            </a:endParaRPr>
          </a:p>
          <a:p>
            <a:pPr marL="457200" lvl="1" indent="0">
              <a:buNone/>
            </a:pPr>
            <a:r>
              <a:rPr lang="en-US" sz="1600" dirty="0">
                <a:latin typeface="Consolas" panose="020B0609020204030204" pitchFamily="49" charset="0"/>
              </a:rPr>
              <a:t>    std::</a:t>
            </a:r>
            <a:r>
              <a:rPr lang="en-US" sz="1600" dirty="0" err="1">
                <a:latin typeface="Consolas" panose="020B0609020204030204" pitchFamily="49" charset="0"/>
              </a:rPr>
              <a:t>cout</a:t>
            </a:r>
            <a:r>
              <a:rPr lang="en-US" sz="1600" dirty="0">
                <a:latin typeface="Consolas" panose="020B0609020204030204" pitchFamily="49" charset="0"/>
              </a:rPr>
              <a:t> &lt;&lt; </a:t>
            </a:r>
            <a:r>
              <a:rPr lang="en-US" sz="1600" dirty="0" err="1">
                <a:latin typeface="Consolas" panose="020B0609020204030204" pitchFamily="49" charset="0"/>
              </a:rPr>
              <a:t>sizeof</a:t>
            </a:r>
            <a:r>
              <a:rPr lang="en-US" sz="1600" dirty="0">
                <a:latin typeface="Consolas" panose="020B0609020204030204" pitchFamily="49" charset="0"/>
              </a:rPr>
              <a:t>( </a:t>
            </a:r>
            <a:r>
              <a:rPr lang="en-US" sz="1600" dirty="0" err="1">
                <a:latin typeface="Consolas" panose="020B0609020204030204" pitchFamily="49" charset="0"/>
              </a:rPr>
              <a:t>Base_linked_list</a:t>
            </a:r>
            <a:r>
              <a:rPr lang="en-US" sz="1600" dirty="0">
                <a:latin typeface="Consolas" panose="020B0609020204030204" pitchFamily="49" charset="0"/>
              </a:rPr>
              <a:t> ) &lt;&lt; std::</a:t>
            </a:r>
            <a:r>
              <a:rPr lang="en-US" sz="1600" dirty="0" err="1">
                <a:latin typeface="Consolas" panose="020B0609020204030204" pitchFamily="49" charset="0"/>
              </a:rPr>
              <a:t>endl</a:t>
            </a:r>
            <a:r>
              <a:rPr lang="en-US" sz="1600" dirty="0">
                <a:latin typeface="Consolas" panose="020B0609020204030204" pitchFamily="49" charset="0"/>
              </a:rPr>
              <a:t>;</a:t>
            </a:r>
          </a:p>
          <a:p>
            <a:pPr marL="457200" lvl="1" indent="0">
              <a:buNone/>
            </a:pPr>
            <a:r>
              <a:rPr lang="en-US" sz="1600" dirty="0">
                <a:latin typeface="Consolas" panose="020B0609020204030204" pitchFamily="49" charset="0"/>
              </a:rPr>
              <a:t>    std::</a:t>
            </a:r>
            <a:r>
              <a:rPr lang="en-US" sz="1600" dirty="0" err="1">
                <a:latin typeface="Consolas" panose="020B0609020204030204" pitchFamily="49" charset="0"/>
              </a:rPr>
              <a:t>cout</a:t>
            </a:r>
            <a:r>
              <a:rPr lang="en-US" sz="1600" dirty="0">
                <a:latin typeface="Consolas" panose="020B0609020204030204" pitchFamily="49" charset="0"/>
              </a:rPr>
              <a:t> &lt;&lt; </a:t>
            </a:r>
            <a:r>
              <a:rPr lang="en-US" sz="1600" dirty="0" err="1">
                <a:latin typeface="Consolas" panose="020B0609020204030204" pitchFamily="49" charset="0"/>
              </a:rPr>
              <a:t>sizeof</a:t>
            </a:r>
            <a:r>
              <a:rPr lang="en-US" sz="1600" dirty="0">
                <a:latin typeface="Consolas" panose="020B0609020204030204" pitchFamily="49" charset="0"/>
              </a:rPr>
              <a:t>( </a:t>
            </a:r>
            <a:r>
              <a:rPr lang="en-US" sz="1600" dirty="0" err="1">
                <a:latin typeface="Consolas" panose="020B0609020204030204" pitchFamily="49" charset="0"/>
              </a:rPr>
              <a:t>Linked_list</a:t>
            </a:r>
            <a:r>
              <a:rPr lang="en-US" sz="1600" dirty="0">
                <a:latin typeface="Consolas" panose="020B0609020204030204" pitchFamily="49" charset="0"/>
              </a:rPr>
              <a:t> ) &lt;&lt; std::</a:t>
            </a:r>
            <a:r>
              <a:rPr lang="en-US" sz="1600" dirty="0" err="1">
                <a:latin typeface="Consolas" panose="020B0609020204030204" pitchFamily="49" charset="0"/>
              </a:rPr>
              <a:t>endl</a:t>
            </a:r>
            <a:r>
              <a:rPr lang="en-US" sz="1600" dirty="0">
                <a:latin typeface="Consolas" panose="020B0609020204030204" pitchFamily="49" charset="0"/>
              </a:rPr>
              <a:t>;</a:t>
            </a:r>
          </a:p>
          <a:p>
            <a:pPr marL="457200" lvl="1" indent="0">
              <a:buNone/>
            </a:pPr>
            <a:endParaRPr lang="en-US" sz="1600" dirty="0">
              <a:latin typeface="Consolas" panose="020B0609020204030204" pitchFamily="49" charset="0"/>
            </a:endParaRPr>
          </a:p>
          <a:p>
            <a:pPr marL="457200" lvl="1" indent="0">
              <a:buNone/>
            </a:pPr>
            <a:r>
              <a:rPr lang="en-US" sz="1600" dirty="0">
                <a:latin typeface="Consolas" panose="020B0609020204030204" pitchFamily="49" charset="0"/>
              </a:rPr>
              <a:t>    return 0;</a:t>
            </a:r>
          </a:p>
          <a:p>
            <a:pPr marL="457200" lvl="1" indent="0">
              <a:buNone/>
            </a:pPr>
            <a:r>
              <a:rPr lang="en-US" sz="1600" dirty="0">
                <a:latin typeface="Consolas" panose="020B0609020204030204" pitchFamily="49" charset="0"/>
              </a:rPr>
              <a:t>}</a:t>
            </a:r>
          </a:p>
        </p:txBody>
      </p:sp>
      <p:sp>
        <p:nvSpPr>
          <p:cNvPr id="5" name="TextBox 4">
            <a:extLst>
              <a:ext uri="{FF2B5EF4-FFF2-40B4-BE49-F238E27FC236}">
                <a16:creationId xmlns:a16="http://schemas.microsoft.com/office/drawing/2014/main" id="{53A31449-8611-4330-ADBE-9959612DAA53}"/>
              </a:ext>
            </a:extLst>
          </p:cNvPr>
          <p:cNvSpPr txBox="1"/>
          <p:nvPr/>
        </p:nvSpPr>
        <p:spPr>
          <a:xfrm>
            <a:off x="4601726" y="5013176"/>
            <a:ext cx="1584176" cy="923330"/>
          </a:xfrm>
          <a:prstGeom prst="rect">
            <a:avLst/>
          </a:prstGeom>
          <a:noFill/>
        </p:spPr>
        <p:txBody>
          <a:bodyPr wrap="square">
            <a:spAutoFit/>
          </a:bodyPr>
          <a:lstStyle/>
          <a:p>
            <a:r>
              <a:rPr lang="en-US" sz="1800" dirty="0">
                <a:solidFill>
                  <a:srgbClr val="0070C0"/>
                </a:solidFill>
                <a:latin typeface="Georgia" panose="02040502050405020303" pitchFamily="18" charset="0"/>
              </a:rPr>
              <a:t>Output:</a:t>
            </a:r>
          </a:p>
          <a:p>
            <a:r>
              <a:rPr lang="en-US" dirty="0">
                <a:solidFill>
                  <a:srgbClr val="0070C0"/>
                </a:solidFill>
                <a:latin typeface="Consolas" panose="020B0609020204030204" pitchFamily="49" charset="0"/>
              </a:rPr>
              <a:t>    16</a:t>
            </a:r>
          </a:p>
          <a:p>
            <a:r>
              <a:rPr lang="en-US" dirty="0">
                <a:solidFill>
                  <a:srgbClr val="0070C0"/>
                </a:solidFill>
                <a:latin typeface="Consolas" panose="020B0609020204030204" pitchFamily="49" charset="0"/>
              </a:rPr>
              <a:t>    24</a:t>
            </a:r>
            <a:endParaRPr lang="en-US" dirty="0">
              <a:solidFill>
                <a:srgbClr val="0070C0"/>
              </a:solidFill>
            </a:endParaRPr>
          </a:p>
        </p:txBody>
      </p:sp>
      <p:pic>
        <p:nvPicPr>
          <p:cNvPr id="6" name="Audio 5">
            <a:hlinkClick r:id="" action="ppaction://media"/>
            <a:extLst>
              <a:ext uri="{FF2B5EF4-FFF2-40B4-BE49-F238E27FC236}">
                <a16:creationId xmlns:a16="http://schemas.microsoft.com/office/drawing/2014/main" id="{7B3D3E9B-6359-4359-8053-8F3B101A728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56051482"/>
      </p:ext>
    </p:extLst>
  </p:cSld>
  <p:clrMapOvr>
    <a:masterClrMapping/>
  </p:clrMapOvr>
  <mc:AlternateContent xmlns:mc="http://schemas.openxmlformats.org/markup-compatibility/2006">
    <mc:Choice xmlns:p14="http://schemas.microsoft.com/office/powerpoint/2010/main" Requires="p14">
      <p:transition spd="slow" p14:dur="2000" advTm="73867"/>
    </mc:Choice>
    <mc:Fallback>
      <p:transition spd="slow" advTm="73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Summary</a:t>
            </a:r>
          </a:p>
        </p:txBody>
      </p:sp>
      <p:sp>
        <p:nvSpPr>
          <p:cNvPr id="3" name="Content Placeholder 2"/>
          <p:cNvSpPr>
            <a:spLocks noGrp="1"/>
          </p:cNvSpPr>
          <p:nvPr>
            <p:ph idx="1"/>
          </p:nvPr>
        </p:nvSpPr>
        <p:spPr>
          <a:xfrm>
            <a:off x="457200" y="1600200"/>
            <a:ext cx="8470900" cy="4525963"/>
          </a:xfrm>
        </p:spPr>
        <p:txBody>
          <a:bodyPr/>
          <a:lstStyle/>
          <a:p>
            <a:r>
              <a:rPr lang="en-CA" dirty="0"/>
              <a:t>Following this lesson, you now</a:t>
            </a:r>
          </a:p>
          <a:p>
            <a:pPr lvl="1"/>
            <a:r>
              <a:rPr lang="en-CA" dirty="0"/>
              <a:t>Know of another example of inheritance</a:t>
            </a:r>
          </a:p>
          <a:p>
            <a:pPr lvl="1"/>
            <a:r>
              <a:rPr lang="en-US" dirty="0"/>
              <a:t>Have seen another use of reference variables</a:t>
            </a:r>
          </a:p>
          <a:p>
            <a:pPr lvl="1"/>
            <a:r>
              <a:rPr lang="en-US" dirty="0"/>
              <a:t>Understand that class inheritances can be extended in both directions</a:t>
            </a:r>
          </a:p>
        </p:txBody>
      </p:sp>
      <p:pic>
        <p:nvPicPr>
          <p:cNvPr id="5" name="Audio 4">
            <a:hlinkClick r:id="" action="ppaction://media"/>
            <a:extLst>
              <a:ext uri="{FF2B5EF4-FFF2-40B4-BE49-F238E27FC236}">
                <a16:creationId xmlns:a16="http://schemas.microsoft.com/office/drawing/2014/main" id="{790C0523-6DB1-44F0-AF3A-4CAA41EFBE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38645"/>
    </mc:Choice>
    <mc:Fallback>
      <p:transition spd="slow" advTm="38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p:txBody>
          <a:bodyPr>
            <a:normAutofit/>
          </a:body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CA" sz="18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[1]	https://en.wikipedia.org/wiki/Linked_list</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CA" sz="18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[2]	</a:t>
            </a:r>
            <a:r>
              <a:rPr kumimoji="0" lang="en-CA" sz="16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https://en.wikipedia.org/wiki/Inheritance_(object-oriented_programming)</a:t>
            </a:r>
            <a:br>
              <a:rPr kumimoji="0" lang="en-CA" sz="16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br>
            <a:r>
              <a:rPr kumimoji="0" lang="en-CA" sz="16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		#Subclasses_and_superclasses</a:t>
            </a:r>
            <a:endParaRPr kumimoji="0" lang="en-CA" sz="18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endParaRPr>
          </a:p>
        </p:txBody>
      </p:sp>
      <p:pic>
        <p:nvPicPr>
          <p:cNvPr id="6" name="Audio 5">
            <a:hlinkClick r:id="" action="ppaction://media"/>
            <a:extLst>
              <a:ext uri="{FF2B5EF4-FFF2-40B4-BE49-F238E27FC236}">
                <a16:creationId xmlns:a16="http://schemas.microsoft.com/office/drawing/2014/main" id="{ECD7A78A-A686-43B2-A663-54E3FDADA7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xmlns:p14="http://schemas.microsoft.com/office/powerpoint/2010/main">
    <mc:Choice Requires="p14">
      <p:transition spd="slow" p14:dur="2000" advTm="2378"/>
    </mc:Choice>
    <mc:Fallback xmlns="">
      <p:transition spd="slow" advTm="2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a:t>These slides were prepared using the Georgia typeface. Mathematical equations use </a:t>
            </a:r>
            <a:r>
              <a:rPr lang="en-CA" dirty="0">
                <a:latin typeface="Times New Roman" panose="02020603050405020304" pitchFamily="18" charset="0"/>
                <a:cs typeface="Times New Roman" panose="02020603050405020304" pitchFamily="18" charset="0"/>
              </a:rPr>
              <a:t>Times New Roman</a:t>
            </a:r>
            <a:r>
              <a:rPr lang="en-CA" dirty="0"/>
              <a:t>, and source code is presented using </a:t>
            </a:r>
            <a:r>
              <a:rPr lang="en-CA" dirty="0">
                <a:latin typeface="Consolas" panose="020B0609020204030204" pitchFamily="49" charset="0"/>
                <a:cs typeface="Consolas" panose="020B0609020204030204" pitchFamily="49" charset="0"/>
              </a:rPr>
              <a:t>Consolas</a:t>
            </a:r>
            <a:r>
              <a:rPr lang="en-CA" dirty="0"/>
              <a:t>.</a:t>
            </a:r>
          </a:p>
          <a:p>
            <a:pPr marL="0" indent="0">
              <a:buNone/>
            </a:pPr>
            <a:endParaRPr lang="en-CA" dirty="0"/>
          </a:p>
          <a:p>
            <a:pPr marL="0" indent="0">
              <a:buNone/>
            </a:pPr>
            <a:r>
              <a:rPr lang="en-CA" dirty="0"/>
              <a:t>The 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udio 6">
            <a:hlinkClick r:id="" action="ppaction://media"/>
            <a:extLst>
              <a:ext uri="{FF2B5EF4-FFF2-40B4-BE49-F238E27FC236}">
                <a16:creationId xmlns:a16="http://schemas.microsoft.com/office/drawing/2014/main" id="{8FFBE96E-45BD-457A-91F6-3F8F8CF278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xmlns:p14="http://schemas.microsoft.com/office/powerpoint/2010/main">
    <mc:Choice Requires="p14">
      <p:transition spd="slow" p14:dur="2000" advTm="2029"/>
    </mc:Choice>
    <mc:Fallback xmlns="">
      <p:transition spd="slow" advTm="2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a:t>ece</a:t>
            </a:r>
            <a:r>
              <a:rPr lang="en-CA" dirty="0"/>
              <a:t> 150 </a:t>
            </a:r>
            <a:r>
              <a:rPr lang="en-CA" i="1" dirty="0"/>
              <a:t>Fundamentals of Programming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5" name="Audio 4">
            <a:hlinkClick r:id="" action="ppaction://media"/>
            <a:extLst>
              <a:ext uri="{FF2B5EF4-FFF2-40B4-BE49-F238E27FC236}">
                <a16:creationId xmlns:a16="http://schemas.microsoft.com/office/drawing/2014/main" id="{058D1330-91C6-4474-9B08-690A2B1725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xmlns:p14="http://schemas.microsoft.com/office/powerpoint/2010/main">
    <mc:Choice Requires="p14">
      <p:transition spd="slow" p14:dur="2000" advTm="3713"/>
    </mc:Choice>
    <mc:Fallback xmlns="">
      <p:transition spd="slow" advTm="3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Outline</a:t>
            </a:r>
          </a:p>
        </p:txBody>
      </p:sp>
      <p:sp>
        <p:nvSpPr>
          <p:cNvPr id="3" name="Content Placeholder 2"/>
          <p:cNvSpPr>
            <a:spLocks noGrp="1"/>
          </p:cNvSpPr>
          <p:nvPr>
            <p:ph idx="1"/>
          </p:nvPr>
        </p:nvSpPr>
        <p:spPr/>
        <p:txBody>
          <a:bodyPr/>
          <a:lstStyle/>
          <a:p>
            <a:r>
              <a:rPr lang="en-CA" dirty="0"/>
              <a:t>In this lesson, we will:</a:t>
            </a:r>
          </a:p>
          <a:p>
            <a:pPr lvl="1"/>
            <a:r>
              <a:rPr lang="en-CA" dirty="0"/>
              <a:t>Describe a linked list class with no member variables</a:t>
            </a:r>
            <a:endParaRPr lang="en-CA" dirty="0">
              <a:latin typeface="Consolas" panose="020B0609020204030204" pitchFamily="49" charset="0"/>
              <a:cs typeface="Consolas" panose="020B0609020204030204" pitchFamily="49" charset="0"/>
            </a:endParaRPr>
          </a:p>
          <a:p>
            <a:pPr lvl="1"/>
            <a:r>
              <a:rPr lang="en-US" dirty="0"/>
              <a:t>Look at how to implement a linked list class derived from this class</a:t>
            </a:r>
          </a:p>
          <a:p>
            <a:pPr lvl="1"/>
            <a:r>
              <a:rPr lang="en-US" dirty="0"/>
              <a:t>Consider the use of reference variables</a:t>
            </a:r>
            <a:endParaRPr lang="en-CA" dirty="0"/>
          </a:p>
        </p:txBody>
      </p:sp>
      <p:pic>
        <p:nvPicPr>
          <p:cNvPr id="5" name="Audio 4">
            <a:hlinkClick r:id="" action="ppaction://media"/>
            <a:extLst>
              <a:ext uri="{FF2B5EF4-FFF2-40B4-BE49-F238E27FC236}">
                <a16:creationId xmlns:a16="http://schemas.microsoft.com/office/drawing/2014/main" id="{DFA03306-94B5-40EC-AA88-A1B9E89EC2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40943"/>
    </mc:Choice>
    <mc:Fallback>
      <p:transition spd="slow" advTm="40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13FC4-902C-43DB-8DDB-C2BC63A5CE98}"/>
              </a:ext>
            </a:extLst>
          </p:cNvPr>
          <p:cNvSpPr>
            <a:spLocks noGrp="1"/>
          </p:cNvSpPr>
          <p:nvPr>
            <p:ph type="title"/>
          </p:nvPr>
        </p:nvSpPr>
        <p:spPr/>
        <p:txBody>
          <a:bodyPr/>
          <a:lstStyle/>
          <a:p>
            <a:r>
              <a:rPr lang="en-US" dirty="0"/>
              <a:t>Deep dive…</a:t>
            </a:r>
          </a:p>
        </p:txBody>
      </p:sp>
      <p:sp>
        <p:nvSpPr>
          <p:cNvPr id="3" name="Content Placeholder 2">
            <a:extLst>
              <a:ext uri="{FF2B5EF4-FFF2-40B4-BE49-F238E27FC236}">
                <a16:creationId xmlns:a16="http://schemas.microsoft.com/office/drawing/2014/main" id="{641EEF5E-47A1-447B-B2B9-F3A4D342E936}"/>
              </a:ext>
            </a:extLst>
          </p:cNvPr>
          <p:cNvSpPr>
            <a:spLocks noGrp="1"/>
          </p:cNvSpPr>
          <p:nvPr>
            <p:ph idx="1"/>
          </p:nvPr>
        </p:nvSpPr>
        <p:spPr/>
        <p:txBody>
          <a:bodyPr/>
          <a:lstStyle/>
          <a:p>
            <a:r>
              <a:rPr lang="en-US" dirty="0"/>
              <a:t>This topic will now do a deep dive on combining so many different topics we have already discussed</a:t>
            </a:r>
          </a:p>
          <a:p>
            <a:pPr lvl="1"/>
            <a:r>
              <a:rPr lang="en-US" dirty="0"/>
              <a:t>We are going to create a linked list class</a:t>
            </a:r>
            <a:br>
              <a:rPr lang="en-US" dirty="0"/>
            </a:br>
            <a:r>
              <a:rPr lang="en-US" dirty="0"/>
              <a:t>that has no member variables</a:t>
            </a:r>
          </a:p>
          <a:p>
            <a:pPr lvl="1"/>
            <a:r>
              <a:rPr lang="en-US" dirty="0"/>
              <a:t>The linked list class we created will derive from this linked list class</a:t>
            </a:r>
          </a:p>
          <a:p>
            <a:pPr marL="457200" lvl="1" indent="0">
              <a:buNone/>
            </a:pPr>
            <a:endParaRPr lang="en-US" dirty="0"/>
          </a:p>
        </p:txBody>
      </p:sp>
      <p:pic>
        <p:nvPicPr>
          <p:cNvPr id="6" name="Audio 5">
            <a:hlinkClick r:id="" action="ppaction://media"/>
            <a:extLst>
              <a:ext uri="{FF2B5EF4-FFF2-40B4-BE49-F238E27FC236}">
                <a16:creationId xmlns:a16="http://schemas.microsoft.com/office/drawing/2014/main" id="{184B2245-A0BC-436D-A83E-1E3C41D203F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146861151"/>
      </p:ext>
    </p:extLst>
  </p:cSld>
  <p:clrMapOvr>
    <a:masterClrMapping/>
  </p:clrMapOvr>
  <mc:AlternateContent xmlns:mc="http://schemas.openxmlformats.org/markup-compatibility/2006">
    <mc:Choice xmlns:p14="http://schemas.microsoft.com/office/powerpoint/2010/main" Requires="p14">
      <p:transition spd="slow" p14:dur="2000" advTm="56987"/>
    </mc:Choice>
    <mc:Fallback>
      <p:transition spd="slow" advTm="56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13FC4-902C-43DB-8DDB-C2BC63A5CE98}"/>
              </a:ext>
            </a:extLst>
          </p:cNvPr>
          <p:cNvSpPr>
            <a:spLocks noGrp="1"/>
          </p:cNvSpPr>
          <p:nvPr>
            <p:ph type="title"/>
          </p:nvPr>
        </p:nvSpPr>
        <p:spPr/>
        <p:txBody>
          <a:bodyPr/>
          <a:lstStyle/>
          <a:p>
            <a:r>
              <a:rPr lang="en-US" dirty="0"/>
              <a:t>Deep dive…</a:t>
            </a:r>
          </a:p>
        </p:txBody>
      </p:sp>
      <p:sp>
        <p:nvSpPr>
          <p:cNvPr id="3" name="Content Placeholder 2">
            <a:extLst>
              <a:ext uri="{FF2B5EF4-FFF2-40B4-BE49-F238E27FC236}">
                <a16:creationId xmlns:a16="http://schemas.microsoft.com/office/drawing/2014/main" id="{641EEF5E-47A1-447B-B2B9-F3A4D342E936}"/>
              </a:ext>
            </a:extLst>
          </p:cNvPr>
          <p:cNvSpPr>
            <a:spLocks noGrp="1"/>
          </p:cNvSpPr>
          <p:nvPr>
            <p:ph idx="1"/>
          </p:nvPr>
        </p:nvSpPr>
        <p:spPr/>
        <p:txBody>
          <a:bodyPr/>
          <a:lstStyle/>
          <a:p>
            <a:r>
              <a:rPr lang="en-US" dirty="0"/>
              <a:t>In an operating system design, there is often already memory allocated for pointers to the heads of various linked lists</a:t>
            </a:r>
          </a:p>
          <a:p>
            <a:pPr lvl="1"/>
            <a:r>
              <a:rPr lang="en-US" dirty="0"/>
              <a:t>That user may want the functionality we’ve already implemented but may want to specify their own pointer to the list head</a:t>
            </a:r>
          </a:p>
          <a:p>
            <a:pPr lvl="2"/>
            <a:r>
              <a:rPr lang="en-US" dirty="0"/>
              <a:t>We want to give the option of the user specifying their own </a:t>
            </a:r>
            <a:r>
              <a:rPr lang="en-US" dirty="0" err="1">
                <a:latin typeface="Consolas" panose="020B0609020204030204" pitchFamily="49" charset="0"/>
              </a:rPr>
              <a:t>p_list_head</a:t>
            </a:r>
            <a:r>
              <a:rPr lang="en-US" dirty="0">
                <a:latin typeface="Consolas" panose="020B0609020204030204" pitchFamily="49" charset="0"/>
              </a:rPr>
              <a:t>_</a:t>
            </a:r>
            <a:r>
              <a:rPr lang="en-US" dirty="0"/>
              <a:t> variable</a:t>
            </a:r>
          </a:p>
          <a:p>
            <a:pPr lvl="1"/>
            <a:r>
              <a:rPr lang="en-US" dirty="0"/>
              <a:t>This has horrible potential consequences for encapsulation,</a:t>
            </a:r>
            <a:br>
              <a:rPr lang="en-US" dirty="0"/>
            </a:br>
            <a:r>
              <a:rPr lang="en-US" dirty="0"/>
              <a:t>	       but if the user is willing to take the risk</a:t>
            </a:r>
          </a:p>
          <a:p>
            <a:r>
              <a:rPr lang="en-US" dirty="0"/>
              <a:t>In other cases, we want the linked list to have its own </a:t>
            </a:r>
            <a:r>
              <a:rPr lang="en-US" dirty="0" err="1">
                <a:latin typeface="Consolas" panose="020B0609020204030204" pitchFamily="49" charset="0"/>
              </a:rPr>
              <a:t>p_list_head</a:t>
            </a:r>
            <a:r>
              <a:rPr lang="en-US" dirty="0">
                <a:latin typeface="Consolas" panose="020B0609020204030204" pitchFamily="49" charset="0"/>
              </a:rPr>
              <a:t>_</a:t>
            </a:r>
          </a:p>
        </p:txBody>
      </p:sp>
      <p:pic>
        <p:nvPicPr>
          <p:cNvPr id="5" name="Audio 4">
            <a:hlinkClick r:id="" action="ppaction://media"/>
            <a:extLst>
              <a:ext uri="{FF2B5EF4-FFF2-40B4-BE49-F238E27FC236}">
                <a16:creationId xmlns:a16="http://schemas.microsoft.com/office/drawing/2014/main" id="{4785FC85-744F-4774-BEF2-B71FFCF2612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63786850"/>
      </p:ext>
    </p:extLst>
  </p:cSld>
  <p:clrMapOvr>
    <a:masterClrMapping/>
  </p:clrMapOvr>
  <mc:AlternateContent xmlns:mc="http://schemas.openxmlformats.org/markup-compatibility/2006">
    <mc:Choice xmlns:p14="http://schemas.microsoft.com/office/powerpoint/2010/main" Requires="p14">
      <p:transition spd="slow" p14:dur="2000" advTm="87752"/>
    </mc:Choice>
    <mc:Fallback>
      <p:transition spd="slow" advTm="87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13FC4-902C-43DB-8DDB-C2BC63A5CE98}"/>
              </a:ext>
            </a:extLst>
          </p:cNvPr>
          <p:cNvSpPr>
            <a:spLocks noGrp="1"/>
          </p:cNvSpPr>
          <p:nvPr>
            <p:ph type="title"/>
          </p:nvPr>
        </p:nvSpPr>
        <p:spPr/>
        <p:txBody>
          <a:bodyPr/>
          <a:lstStyle/>
          <a:p>
            <a:r>
              <a:rPr lang="en-US" dirty="0"/>
              <a:t>Deep dive…</a:t>
            </a:r>
          </a:p>
        </p:txBody>
      </p:sp>
      <p:sp>
        <p:nvSpPr>
          <p:cNvPr id="3" name="Content Placeholder 2">
            <a:extLst>
              <a:ext uri="{FF2B5EF4-FFF2-40B4-BE49-F238E27FC236}">
                <a16:creationId xmlns:a16="http://schemas.microsoft.com/office/drawing/2014/main" id="{641EEF5E-47A1-447B-B2B9-F3A4D342E936}"/>
              </a:ext>
            </a:extLst>
          </p:cNvPr>
          <p:cNvSpPr>
            <a:spLocks noGrp="1"/>
          </p:cNvSpPr>
          <p:nvPr>
            <p:ph idx="1"/>
          </p:nvPr>
        </p:nvSpPr>
        <p:spPr>
          <a:xfrm>
            <a:off x="457200" y="1600200"/>
            <a:ext cx="8686800" cy="4525963"/>
          </a:xfrm>
        </p:spPr>
        <p:txBody>
          <a:bodyPr/>
          <a:lstStyle/>
          <a:p>
            <a:r>
              <a:rPr lang="en-US" dirty="0"/>
              <a:t>Let us define a </a:t>
            </a:r>
            <a:r>
              <a:rPr lang="en-US" dirty="0" err="1">
                <a:latin typeface="Consolas" panose="020B0609020204030204" pitchFamily="49" charset="0"/>
              </a:rPr>
              <a:t>Base_linked_list</a:t>
            </a:r>
            <a:r>
              <a:rPr lang="en-US" dirty="0">
                <a:latin typeface="Consolas" panose="020B0609020204030204" pitchFamily="49" charset="0"/>
              </a:rPr>
              <a:t> </a:t>
            </a:r>
            <a:r>
              <a:rPr lang="en-US" dirty="0"/>
              <a:t>class as follows:</a:t>
            </a:r>
          </a:p>
          <a:p>
            <a:pPr lvl="1"/>
            <a:r>
              <a:rPr lang="en-US" dirty="0"/>
              <a:t>Everything is copied from </a:t>
            </a:r>
            <a:r>
              <a:rPr lang="en-US" dirty="0" err="1">
                <a:latin typeface="Consolas" panose="020B0609020204030204" pitchFamily="49" charset="0"/>
              </a:rPr>
              <a:t>Linked_list</a:t>
            </a:r>
            <a:r>
              <a:rPr lang="en-US" dirty="0"/>
              <a:t>,</a:t>
            </a:r>
            <a:br>
              <a:rPr lang="en-US" dirty="0"/>
            </a:br>
            <a:r>
              <a:rPr lang="en-US" dirty="0"/>
              <a:t>	with only the following changes:</a:t>
            </a:r>
          </a:p>
          <a:p>
            <a:pPr marL="1314450" lvl="3" indent="0">
              <a:buNone/>
            </a:pPr>
            <a:r>
              <a:rPr lang="en-US" dirty="0">
                <a:latin typeface="Consolas" panose="020B0609020204030204" pitchFamily="49" charset="0"/>
              </a:rPr>
              <a:t>class </a:t>
            </a:r>
            <a:r>
              <a:rPr lang="en-US" b="1" dirty="0" err="1">
                <a:solidFill>
                  <a:srgbClr val="FF0000"/>
                </a:solidFill>
                <a:latin typeface="Consolas" panose="020B0609020204030204" pitchFamily="49" charset="0"/>
              </a:rPr>
              <a:t>Base_linked_list</a:t>
            </a:r>
            <a:r>
              <a:rPr lang="en-US" b="1" dirty="0">
                <a:solidFill>
                  <a:srgbClr val="FF0000"/>
                </a:solidFill>
                <a:latin typeface="Consolas" panose="020B0609020204030204" pitchFamily="49" charset="0"/>
              </a:rPr>
              <a:t> </a:t>
            </a:r>
            <a:r>
              <a:rPr lang="en-US" dirty="0">
                <a:latin typeface="Consolas" panose="020B0609020204030204" pitchFamily="49" charset="0"/>
              </a:rPr>
              <a:t>{</a:t>
            </a:r>
          </a:p>
          <a:p>
            <a:pPr marL="1314450" lvl="3" indent="0">
              <a:buNone/>
            </a:pPr>
            <a:r>
              <a:rPr lang="en-US" dirty="0">
                <a:latin typeface="Consolas" panose="020B0609020204030204" pitchFamily="49" charset="0"/>
              </a:rPr>
              <a:t>    public:</a:t>
            </a:r>
          </a:p>
          <a:p>
            <a:pPr marL="1314450" lvl="3" indent="0">
              <a:buNone/>
            </a:pPr>
            <a:r>
              <a:rPr lang="en-US" dirty="0">
                <a:latin typeface="Consolas" panose="020B0609020204030204" pitchFamily="49" charset="0"/>
              </a:rPr>
              <a:t>        </a:t>
            </a:r>
            <a:r>
              <a:rPr lang="en-US" b="1" dirty="0" err="1">
                <a:solidFill>
                  <a:srgbClr val="FF0000"/>
                </a:solidFill>
                <a:latin typeface="Consolas" panose="020B0609020204030204" pitchFamily="49" charset="0"/>
              </a:rPr>
              <a:t>Base_linked_list</a:t>
            </a:r>
            <a:r>
              <a:rPr lang="en-US" b="1" dirty="0">
                <a:solidFill>
                  <a:srgbClr val="FF0000"/>
                </a:solidFill>
                <a:latin typeface="Consolas" panose="020B0609020204030204" pitchFamily="49" charset="0"/>
              </a:rPr>
              <a:t>( Node *&amp;</a:t>
            </a:r>
            <a:r>
              <a:rPr lang="en-US" b="1" dirty="0" err="1">
                <a:solidFill>
                  <a:srgbClr val="FF0000"/>
                </a:solidFill>
                <a:latin typeface="Consolas" panose="020B0609020204030204" pitchFamily="49" charset="0"/>
              </a:rPr>
              <a:t>p_new_list_head</a:t>
            </a:r>
            <a:r>
              <a:rPr lang="en-US" b="1" dirty="0">
                <a:solidFill>
                  <a:srgbClr val="FF0000"/>
                </a:solidFill>
                <a:latin typeface="Consolas" panose="020B0609020204030204" pitchFamily="49" charset="0"/>
              </a:rPr>
              <a:t> );</a:t>
            </a:r>
          </a:p>
          <a:p>
            <a:pPr marL="1314450" lvl="3" indent="0">
              <a:buNone/>
            </a:pPr>
            <a:r>
              <a:rPr lang="en-US" dirty="0">
                <a:latin typeface="Consolas" panose="020B0609020204030204" pitchFamily="49" charset="0"/>
              </a:rPr>
              <a:t>        // All else identical except for name changes...</a:t>
            </a:r>
          </a:p>
          <a:p>
            <a:pPr marL="1314450" lvl="3" indent="0">
              <a:buNone/>
            </a:pPr>
            <a:endParaRPr lang="en-US" dirty="0">
              <a:latin typeface="Consolas" panose="020B0609020204030204" pitchFamily="49" charset="0"/>
            </a:endParaRPr>
          </a:p>
          <a:p>
            <a:pPr marL="1314450" lvl="3" indent="0">
              <a:buNone/>
            </a:pPr>
            <a:r>
              <a:rPr lang="en-US" dirty="0">
                <a:latin typeface="Consolas" panose="020B0609020204030204" pitchFamily="49" charset="0"/>
              </a:rPr>
              <a:t>    private:</a:t>
            </a:r>
          </a:p>
          <a:p>
            <a:pPr marL="1314450" lvl="3" indent="0">
              <a:buNone/>
            </a:pPr>
            <a:r>
              <a:rPr lang="en-US" dirty="0">
                <a:latin typeface="Consolas" panose="020B0609020204030204" pitchFamily="49" charset="0"/>
              </a:rPr>
              <a:t>        </a:t>
            </a:r>
            <a:r>
              <a:rPr lang="en-US" b="1" dirty="0">
                <a:solidFill>
                  <a:srgbClr val="FF0000"/>
                </a:solidFill>
                <a:latin typeface="Consolas" panose="020B0609020204030204" pitchFamily="49" charset="0"/>
              </a:rPr>
              <a:t>Node *&amp;</a:t>
            </a:r>
            <a:r>
              <a:rPr lang="en-US" b="1" dirty="0" err="1">
                <a:solidFill>
                  <a:srgbClr val="FF0000"/>
                </a:solidFill>
                <a:latin typeface="Consolas" panose="020B0609020204030204" pitchFamily="49" charset="0"/>
              </a:rPr>
              <a:t>ref_p_list_head</a:t>
            </a:r>
            <a:r>
              <a:rPr lang="en-US" b="1" dirty="0">
                <a:solidFill>
                  <a:srgbClr val="FF0000"/>
                </a:solidFill>
                <a:latin typeface="Consolas" panose="020B0609020204030204" pitchFamily="49" charset="0"/>
              </a:rPr>
              <a:t>_;</a:t>
            </a:r>
          </a:p>
          <a:p>
            <a:pPr marL="1314450" lvl="3" indent="0">
              <a:buNone/>
            </a:pPr>
            <a:endParaRPr lang="en-US" dirty="0">
              <a:latin typeface="Consolas" panose="020B0609020204030204" pitchFamily="49" charset="0"/>
            </a:endParaRPr>
          </a:p>
          <a:p>
            <a:pPr marL="1314450" lvl="3" indent="0">
              <a:buNone/>
            </a:pPr>
            <a:r>
              <a:rPr lang="en-US" dirty="0">
                <a:latin typeface="Consolas" panose="020B0609020204030204" pitchFamily="49" charset="0"/>
              </a:rPr>
              <a:t>    // Friends are all similar except for name changes...</a:t>
            </a:r>
          </a:p>
          <a:p>
            <a:pPr marL="1314450" lvl="3" indent="0">
              <a:buNone/>
            </a:pPr>
            <a:r>
              <a:rPr lang="en-US" dirty="0">
                <a:latin typeface="Consolas" panose="020B0609020204030204" pitchFamily="49" charset="0"/>
              </a:rPr>
              <a:t>};</a:t>
            </a:r>
          </a:p>
        </p:txBody>
      </p:sp>
      <p:pic>
        <p:nvPicPr>
          <p:cNvPr id="4" name="Audio 3">
            <a:hlinkClick r:id="" action="ppaction://media"/>
            <a:extLst>
              <a:ext uri="{FF2B5EF4-FFF2-40B4-BE49-F238E27FC236}">
                <a16:creationId xmlns:a16="http://schemas.microsoft.com/office/drawing/2014/main" id="{35BE2A50-F76B-461C-B4BE-4DEAE9B871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17850362"/>
      </p:ext>
    </p:extLst>
  </p:cSld>
  <p:clrMapOvr>
    <a:masterClrMapping/>
  </p:clrMapOvr>
  <mc:AlternateContent xmlns:mc="http://schemas.openxmlformats.org/markup-compatibility/2006">
    <mc:Choice xmlns:p14="http://schemas.microsoft.com/office/powerpoint/2010/main" Requires="p14">
      <p:transition spd="slow" p14:dur="2000" advTm="55362"/>
    </mc:Choice>
    <mc:Fallback>
      <p:transition spd="slow" advTm="55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13FC4-902C-43DB-8DDB-C2BC63A5CE98}"/>
              </a:ext>
            </a:extLst>
          </p:cNvPr>
          <p:cNvSpPr>
            <a:spLocks noGrp="1"/>
          </p:cNvSpPr>
          <p:nvPr>
            <p:ph type="title"/>
          </p:nvPr>
        </p:nvSpPr>
        <p:spPr/>
        <p:txBody>
          <a:bodyPr/>
          <a:lstStyle/>
          <a:p>
            <a:r>
              <a:rPr lang="en-US" dirty="0"/>
              <a:t>Deep dive…</a:t>
            </a:r>
          </a:p>
        </p:txBody>
      </p:sp>
      <p:sp>
        <p:nvSpPr>
          <p:cNvPr id="3" name="Content Placeholder 2">
            <a:extLst>
              <a:ext uri="{FF2B5EF4-FFF2-40B4-BE49-F238E27FC236}">
                <a16:creationId xmlns:a16="http://schemas.microsoft.com/office/drawing/2014/main" id="{641EEF5E-47A1-447B-B2B9-F3A4D342E936}"/>
              </a:ext>
            </a:extLst>
          </p:cNvPr>
          <p:cNvSpPr>
            <a:spLocks noGrp="1"/>
          </p:cNvSpPr>
          <p:nvPr>
            <p:ph idx="1"/>
          </p:nvPr>
        </p:nvSpPr>
        <p:spPr>
          <a:xfrm>
            <a:off x="457200" y="1600200"/>
            <a:ext cx="8507288" cy="4525963"/>
          </a:xfrm>
        </p:spPr>
        <p:txBody>
          <a:bodyPr/>
          <a:lstStyle/>
          <a:p>
            <a:r>
              <a:rPr lang="en-US" dirty="0"/>
              <a:t>As for the constructor:</a:t>
            </a:r>
          </a:p>
          <a:p>
            <a:pPr marL="857250" lvl="2" indent="0">
              <a:buNone/>
            </a:pPr>
            <a:r>
              <a:rPr lang="en-US" sz="1600" dirty="0" err="1">
                <a:latin typeface="Consolas" panose="020B0609020204030204" pitchFamily="49" charset="0"/>
              </a:rPr>
              <a:t>Base_linked_list</a:t>
            </a:r>
            <a:r>
              <a:rPr lang="en-US" sz="1600" dirty="0">
                <a:latin typeface="Consolas" panose="020B0609020204030204" pitchFamily="49" charset="0"/>
              </a:rPr>
              <a:t>::</a:t>
            </a:r>
            <a:r>
              <a:rPr lang="en-US" sz="1600" dirty="0" err="1">
                <a:latin typeface="Consolas" panose="020B0609020204030204" pitchFamily="49" charset="0"/>
              </a:rPr>
              <a:t>Base_linked_list</a:t>
            </a:r>
            <a:r>
              <a:rPr lang="en-US" sz="1600" dirty="0">
                <a:latin typeface="Consolas" panose="020B0609020204030204" pitchFamily="49" charset="0"/>
              </a:rPr>
              <a:t>( Node *&amp;</a:t>
            </a:r>
            <a:r>
              <a:rPr lang="en-US" sz="1600" dirty="0" err="1">
                <a:latin typeface="Consolas" panose="020B0609020204030204" pitchFamily="49" charset="0"/>
              </a:rPr>
              <a:t>new_p_list_head</a:t>
            </a:r>
            <a:r>
              <a:rPr lang="en-US" sz="1600" dirty="0">
                <a:latin typeface="Consolas" panose="020B0609020204030204" pitchFamily="49" charset="0"/>
              </a:rPr>
              <a:t> ):</a:t>
            </a:r>
          </a:p>
          <a:p>
            <a:pPr marL="857250" lvl="2" indent="0">
              <a:buNone/>
            </a:pPr>
            <a:r>
              <a:rPr lang="en-US" sz="1600" dirty="0" err="1">
                <a:latin typeface="Consolas" panose="020B0609020204030204" pitchFamily="49" charset="0"/>
              </a:rPr>
              <a:t>ref_p_list_head</a:t>
            </a:r>
            <a:r>
              <a:rPr lang="en-US" sz="1600" dirty="0">
                <a:latin typeface="Consolas" panose="020B0609020204030204" pitchFamily="49" charset="0"/>
              </a:rPr>
              <a:t>_{ </a:t>
            </a:r>
            <a:r>
              <a:rPr lang="en-US" sz="1600" dirty="0" err="1">
                <a:latin typeface="Consolas" panose="020B0609020204030204" pitchFamily="49" charset="0"/>
              </a:rPr>
              <a:t>p_new_list_head</a:t>
            </a:r>
            <a:r>
              <a:rPr lang="en-US" sz="1600" dirty="0">
                <a:latin typeface="Consolas" panose="020B0609020204030204" pitchFamily="49" charset="0"/>
              </a:rPr>
              <a:t> } {</a:t>
            </a:r>
          </a:p>
          <a:p>
            <a:pPr marL="857250" lvl="2" indent="0">
              <a:buNone/>
            </a:pPr>
            <a:r>
              <a:rPr lang="en-US" sz="1600" dirty="0">
                <a:latin typeface="Consolas" panose="020B0609020204030204" pitchFamily="49" charset="0"/>
              </a:rPr>
              <a:t>    // Empty constructor</a:t>
            </a:r>
          </a:p>
          <a:p>
            <a:pPr marL="857250" lvl="2" indent="0">
              <a:buNone/>
            </a:pPr>
            <a:r>
              <a:rPr lang="en-US" sz="1600" dirty="0">
                <a:latin typeface="Consolas" panose="020B0609020204030204" pitchFamily="49" charset="0"/>
              </a:rPr>
              <a:t>}</a:t>
            </a:r>
          </a:p>
          <a:p>
            <a:pPr marL="857250" lvl="2" indent="0">
              <a:buNone/>
            </a:pPr>
            <a:endParaRPr lang="en-US" sz="1600" dirty="0">
              <a:latin typeface="Consolas" panose="020B0609020204030204" pitchFamily="49" charset="0"/>
            </a:endParaRPr>
          </a:p>
          <a:p>
            <a:r>
              <a:rPr lang="en-US" dirty="0"/>
              <a:t>In all other member functions, destructors, etc., change any use of</a:t>
            </a:r>
            <a:br>
              <a:rPr lang="en-US" dirty="0"/>
            </a:br>
            <a:r>
              <a:rPr lang="en-US" dirty="0" err="1">
                <a:latin typeface="Consolas" panose="020B0609020204030204" pitchFamily="49" charset="0"/>
              </a:rPr>
              <a:t>p_list_head</a:t>
            </a:r>
            <a:r>
              <a:rPr lang="en-US" dirty="0">
                <a:latin typeface="Consolas" panose="020B0609020204030204" pitchFamily="49" charset="0"/>
              </a:rPr>
              <a:t>_</a:t>
            </a:r>
            <a:r>
              <a:rPr lang="en-US" dirty="0"/>
              <a:t> to </a:t>
            </a:r>
            <a:r>
              <a:rPr lang="en-US" dirty="0" err="1">
                <a:latin typeface="Consolas" panose="020B0609020204030204" pitchFamily="49" charset="0"/>
              </a:rPr>
              <a:t>ref_p_list_head</a:t>
            </a:r>
            <a:r>
              <a:rPr lang="en-US" dirty="0">
                <a:latin typeface="Consolas" panose="020B0609020204030204" pitchFamily="49" charset="0"/>
              </a:rPr>
              <a:t>_</a:t>
            </a:r>
            <a:endParaRPr lang="en-US" sz="1600" dirty="0">
              <a:latin typeface="Consolas" panose="020B0609020204030204" pitchFamily="49" charset="0"/>
            </a:endParaRPr>
          </a:p>
        </p:txBody>
      </p:sp>
      <p:pic>
        <p:nvPicPr>
          <p:cNvPr id="8" name="Audio 7">
            <a:hlinkClick r:id="" action="ppaction://media"/>
            <a:extLst>
              <a:ext uri="{FF2B5EF4-FFF2-40B4-BE49-F238E27FC236}">
                <a16:creationId xmlns:a16="http://schemas.microsoft.com/office/drawing/2014/main" id="{5AA2E62A-D87F-44D6-8914-F66D59B5863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648428572"/>
      </p:ext>
    </p:extLst>
  </p:cSld>
  <p:clrMapOvr>
    <a:masterClrMapping/>
  </p:clrMapOvr>
  <mc:AlternateContent xmlns:mc="http://schemas.openxmlformats.org/markup-compatibility/2006">
    <mc:Choice xmlns:p14="http://schemas.microsoft.com/office/powerpoint/2010/main" Requires="p14">
      <p:transition spd="slow" p14:dur="2000" advTm="104352"/>
    </mc:Choice>
    <mc:Fallback>
      <p:transition spd="slow" advTm="104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13FC4-902C-43DB-8DDB-C2BC63A5CE98}"/>
              </a:ext>
            </a:extLst>
          </p:cNvPr>
          <p:cNvSpPr>
            <a:spLocks noGrp="1"/>
          </p:cNvSpPr>
          <p:nvPr>
            <p:ph type="title"/>
          </p:nvPr>
        </p:nvSpPr>
        <p:spPr/>
        <p:txBody>
          <a:bodyPr/>
          <a:lstStyle/>
          <a:p>
            <a:r>
              <a:rPr lang="en-US" dirty="0"/>
              <a:t>Deep dive…</a:t>
            </a:r>
          </a:p>
        </p:txBody>
      </p:sp>
      <p:sp>
        <p:nvSpPr>
          <p:cNvPr id="3" name="Content Placeholder 2">
            <a:extLst>
              <a:ext uri="{FF2B5EF4-FFF2-40B4-BE49-F238E27FC236}">
                <a16:creationId xmlns:a16="http://schemas.microsoft.com/office/drawing/2014/main" id="{641EEF5E-47A1-447B-B2B9-F3A4D342E936}"/>
              </a:ext>
            </a:extLst>
          </p:cNvPr>
          <p:cNvSpPr>
            <a:spLocks noGrp="1"/>
          </p:cNvSpPr>
          <p:nvPr>
            <p:ph idx="1"/>
          </p:nvPr>
        </p:nvSpPr>
        <p:spPr>
          <a:xfrm>
            <a:off x="457200" y="1600200"/>
            <a:ext cx="8507288" cy="4525963"/>
          </a:xfrm>
        </p:spPr>
        <p:txBody>
          <a:bodyPr/>
          <a:lstStyle/>
          <a:p>
            <a:r>
              <a:rPr lang="en-US" dirty="0"/>
              <a:t>Now you can pass your own list head pointer:</a:t>
            </a:r>
          </a:p>
          <a:p>
            <a:pPr marL="857250" lvl="2" indent="0">
              <a:buNone/>
            </a:pPr>
            <a:r>
              <a:rPr lang="en-US" sz="1600" dirty="0">
                <a:latin typeface="Consolas" panose="020B0609020204030204" pitchFamily="49" charset="0"/>
              </a:rPr>
              <a:t>int main() {</a:t>
            </a:r>
          </a:p>
          <a:p>
            <a:pPr marL="857250" lvl="2" indent="0">
              <a:buNone/>
            </a:pPr>
            <a:r>
              <a:rPr lang="en-US" sz="1600" dirty="0">
                <a:latin typeface="Consolas" panose="020B0609020204030204" pitchFamily="49" charset="0"/>
              </a:rPr>
              <a:t>    Node </a:t>
            </a:r>
            <a:r>
              <a:rPr lang="en-US" sz="1600" b="1" dirty="0" err="1">
                <a:solidFill>
                  <a:srgbClr val="FF0000"/>
                </a:solidFill>
                <a:latin typeface="Consolas" panose="020B0609020204030204" pitchFamily="49" charset="0"/>
              </a:rPr>
              <a:t>my_head_ptr</a:t>
            </a:r>
            <a:r>
              <a:rPr lang="en-US" sz="1600" dirty="0">
                <a:latin typeface="Consolas" panose="020B0609020204030204" pitchFamily="49" charset="0"/>
              </a:rPr>
              <a:t>{};</a:t>
            </a:r>
          </a:p>
          <a:p>
            <a:pPr marL="857250" lvl="2" indent="0">
              <a:buNone/>
            </a:pPr>
            <a:r>
              <a:rPr lang="en-US" sz="1600" dirty="0">
                <a:latin typeface="Consolas" panose="020B0609020204030204" pitchFamily="49" charset="0"/>
              </a:rPr>
              <a:t>    </a:t>
            </a:r>
            <a:r>
              <a:rPr lang="en-US" sz="1600" dirty="0" err="1">
                <a:latin typeface="Consolas" panose="020B0609020204030204" pitchFamily="49" charset="0"/>
              </a:rPr>
              <a:t>Base_linked_list</a:t>
            </a:r>
            <a:r>
              <a:rPr lang="en-US" sz="1600" dirty="0">
                <a:latin typeface="Consolas" panose="020B0609020204030204" pitchFamily="49" charset="0"/>
              </a:rPr>
              <a:t> </a:t>
            </a:r>
            <a:r>
              <a:rPr lang="en-US" sz="1600" dirty="0" err="1">
                <a:latin typeface="Consolas" panose="020B0609020204030204" pitchFamily="49" charset="0"/>
              </a:rPr>
              <a:t>my_list</a:t>
            </a:r>
            <a:r>
              <a:rPr lang="en-US" sz="1600" dirty="0">
                <a:latin typeface="Consolas" panose="020B0609020204030204" pitchFamily="49" charset="0"/>
              </a:rPr>
              <a:t>{ </a:t>
            </a:r>
            <a:r>
              <a:rPr lang="en-US" sz="1600" b="1" dirty="0" err="1">
                <a:solidFill>
                  <a:srgbClr val="FF0000"/>
                </a:solidFill>
                <a:latin typeface="Consolas" panose="020B0609020204030204" pitchFamily="49" charset="0"/>
              </a:rPr>
              <a:t>my_head_ptr</a:t>
            </a:r>
            <a:r>
              <a:rPr lang="en-US" sz="1600" b="1" dirty="0">
                <a:solidFill>
                  <a:srgbClr val="FF0000"/>
                </a:solidFill>
                <a:latin typeface="Consolas" panose="020B0609020204030204" pitchFamily="49" charset="0"/>
              </a:rPr>
              <a:t> </a:t>
            </a:r>
            <a:r>
              <a:rPr lang="en-US" sz="1600" dirty="0">
                <a:latin typeface="Consolas" panose="020B0609020204030204" pitchFamily="49" charset="0"/>
              </a:rPr>
              <a:t>};</a:t>
            </a:r>
          </a:p>
          <a:p>
            <a:pPr marL="857250" lvl="2" indent="0">
              <a:buNone/>
            </a:pPr>
            <a:endParaRPr lang="en-US" sz="1600" dirty="0">
              <a:latin typeface="Consolas" panose="020B0609020204030204" pitchFamily="49" charset="0"/>
            </a:endParaRPr>
          </a:p>
          <a:p>
            <a:pPr marL="857250" lvl="2" indent="0">
              <a:buNone/>
            </a:pPr>
            <a:r>
              <a:rPr lang="en-US" sz="1600" dirty="0">
                <a:latin typeface="Consolas" panose="020B0609020204030204" pitchFamily="49" charset="0"/>
              </a:rPr>
              <a:t>    </a:t>
            </a:r>
            <a:r>
              <a:rPr lang="en-US" sz="1600" dirty="0" err="1">
                <a:latin typeface="Consolas" panose="020B0609020204030204" pitchFamily="49" charset="0"/>
              </a:rPr>
              <a:t>my_list.push_front</a:t>
            </a:r>
            <a:r>
              <a:rPr lang="en-US" sz="1600" dirty="0">
                <a:latin typeface="Consolas" panose="020B0609020204030204" pitchFamily="49" charset="0"/>
              </a:rPr>
              <a:t>(  4.2 );</a:t>
            </a:r>
          </a:p>
          <a:p>
            <a:pPr marL="857250" lvl="2" indent="0">
              <a:buNone/>
            </a:pPr>
            <a:r>
              <a:rPr lang="en-US" sz="1600" dirty="0">
                <a:latin typeface="Consolas" panose="020B0609020204030204" pitchFamily="49" charset="0"/>
              </a:rPr>
              <a:t>    </a:t>
            </a:r>
            <a:r>
              <a:rPr lang="en-US" sz="1600" dirty="0" err="1">
                <a:latin typeface="Consolas" panose="020B0609020204030204" pitchFamily="49" charset="0"/>
              </a:rPr>
              <a:t>my_list.push_front</a:t>
            </a:r>
            <a:r>
              <a:rPr lang="en-US" sz="1600" dirty="0">
                <a:latin typeface="Consolas" panose="020B0609020204030204" pitchFamily="49" charset="0"/>
              </a:rPr>
              <a:t>( 10.1 );</a:t>
            </a:r>
          </a:p>
          <a:p>
            <a:pPr marL="857250" lvl="2" indent="0">
              <a:buNone/>
            </a:pPr>
            <a:endParaRPr lang="en-US" sz="1600" dirty="0">
              <a:latin typeface="Consolas" panose="020B0609020204030204" pitchFamily="49" charset="0"/>
            </a:endParaRPr>
          </a:p>
          <a:p>
            <a:pPr marL="857250" lvl="2" indent="0">
              <a:buNone/>
            </a:pPr>
            <a:r>
              <a:rPr lang="en-US" sz="1600" dirty="0">
                <a:latin typeface="Consolas" panose="020B0609020204030204" pitchFamily="49" charset="0"/>
              </a:rPr>
              <a:t>    std::</a:t>
            </a:r>
            <a:r>
              <a:rPr lang="en-US" sz="1600" dirty="0" err="1">
                <a:latin typeface="Consolas" panose="020B0609020204030204" pitchFamily="49" charset="0"/>
              </a:rPr>
              <a:t>cout</a:t>
            </a:r>
            <a:r>
              <a:rPr lang="en-US" sz="1600" dirty="0">
                <a:latin typeface="Consolas" panose="020B0609020204030204" pitchFamily="49" charset="0"/>
              </a:rPr>
              <a:t> &lt;&lt; </a:t>
            </a:r>
            <a:r>
              <a:rPr lang="en-US" sz="1600" dirty="0" err="1">
                <a:latin typeface="Consolas" panose="020B0609020204030204" pitchFamily="49" charset="0"/>
              </a:rPr>
              <a:t>my_list</a:t>
            </a:r>
            <a:r>
              <a:rPr lang="en-US" sz="1600" dirty="0">
                <a:latin typeface="Consolas" panose="020B0609020204030204" pitchFamily="49" charset="0"/>
              </a:rPr>
              <a:t> &lt;&lt; std::</a:t>
            </a:r>
            <a:r>
              <a:rPr lang="en-US" sz="1600" dirty="0" err="1">
                <a:latin typeface="Consolas" panose="020B0609020204030204" pitchFamily="49" charset="0"/>
              </a:rPr>
              <a:t>endl</a:t>
            </a:r>
            <a:r>
              <a:rPr lang="en-US" sz="1600" dirty="0">
                <a:latin typeface="Consolas" panose="020B0609020204030204" pitchFamily="49" charset="0"/>
              </a:rPr>
              <a:t>;</a:t>
            </a:r>
          </a:p>
          <a:p>
            <a:pPr marL="857250" lvl="2" indent="0">
              <a:buNone/>
            </a:pPr>
            <a:r>
              <a:rPr lang="en-US" sz="1600" dirty="0">
                <a:latin typeface="Consolas" panose="020B0609020204030204" pitchFamily="49" charset="0"/>
              </a:rPr>
              <a:t>    std::</a:t>
            </a:r>
            <a:r>
              <a:rPr lang="en-US" sz="1600" dirty="0" err="1">
                <a:latin typeface="Consolas" panose="020B0609020204030204" pitchFamily="49" charset="0"/>
              </a:rPr>
              <a:t>cout</a:t>
            </a:r>
            <a:r>
              <a:rPr lang="en-US" sz="1600" dirty="0">
                <a:latin typeface="Consolas" panose="020B0609020204030204" pitchFamily="49" charset="0"/>
              </a:rPr>
              <a:t> &lt;&lt; </a:t>
            </a:r>
            <a:r>
              <a:rPr lang="en-US" sz="1600" b="1" dirty="0" err="1">
                <a:solidFill>
                  <a:srgbClr val="FF0000"/>
                </a:solidFill>
                <a:latin typeface="Consolas" panose="020B0609020204030204" pitchFamily="49" charset="0"/>
              </a:rPr>
              <a:t>my_head_ptr</a:t>
            </a:r>
            <a:r>
              <a:rPr lang="en-US" sz="1600" dirty="0">
                <a:latin typeface="Consolas" panose="020B0609020204030204" pitchFamily="49" charset="0"/>
              </a:rPr>
              <a:t>-&gt;value() &lt;&lt; std::</a:t>
            </a:r>
            <a:r>
              <a:rPr lang="en-US" sz="1600" dirty="0" err="1">
                <a:latin typeface="Consolas" panose="020B0609020204030204" pitchFamily="49" charset="0"/>
              </a:rPr>
              <a:t>endl</a:t>
            </a:r>
            <a:r>
              <a:rPr lang="en-US" sz="1600" dirty="0">
                <a:latin typeface="Consolas" panose="020B0609020204030204" pitchFamily="49" charset="0"/>
              </a:rPr>
              <a:t>;</a:t>
            </a:r>
          </a:p>
          <a:p>
            <a:pPr marL="857250" lvl="2" indent="0">
              <a:buNone/>
            </a:pPr>
            <a:r>
              <a:rPr lang="en-US" sz="1600" dirty="0">
                <a:latin typeface="Consolas" panose="020B0609020204030204" pitchFamily="49" charset="0"/>
              </a:rPr>
              <a:t>    std::</a:t>
            </a:r>
            <a:r>
              <a:rPr lang="en-US" sz="1600" dirty="0" err="1">
                <a:latin typeface="Consolas" panose="020B0609020204030204" pitchFamily="49" charset="0"/>
              </a:rPr>
              <a:t>cout</a:t>
            </a:r>
            <a:r>
              <a:rPr lang="en-US" sz="1600" dirty="0">
                <a:latin typeface="Consolas" panose="020B0609020204030204" pitchFamily="49" charset="0"/>
              </a:rPr>
              <a:t> &lt;&lt; </a:t>
            </a:r>
            <a:r>
              <a:rPr lang="en-US" sz="1600" b="1" dirty="0" err="1">
                <a:solidFill>
                  <a:srgbClr val="FF0000"/>
                </a:solidFill>
                <a:latin typeface="Consolas" panose="020B0609020204030204" pitchFamily="49" charset="0"/>
              </a:rPr>
              <a:t>my_head_ptr</a:t>
            </a:r>
            <a:r>
              <a:rPr lang="en-US" sz="1600" dirty="0">
                <a:latin typeface="Consolas" panose="020B0609020204030204" pitchFamily="49" charset="0"/>
              </a:rPr>
              <a:t>-&gt;</a:t>
            </a:r>
            <a:r>
              <a:rPr lang="en-US" sz="1600" dirty="0" err="1">
                <a:latin typeface="Consolas" panose="020B0609020204030204" pitchFamily="49" charset="0"/>
              </a:rPr>
              <a:t>next_node</a:t>
            </a:r>
            <a:r>
              <a:rPr lang="en-US" sz="1600" dirty="0">
                <a:latin typeface="Consolas" panose="020B0609020204030204" pitchFamily="49" charset="0"/>
              </a:rPr>
              <a:t>()-&gt;value() &lt;&lt; std::</a:t>
            </a:r>
            <a:r>
              <a:rPr lang="en-US" sz="1600" dirty="0" err="1">
                <a:latin typeface="Consolas" panose="020B0609020204030204" pitchFamily="49" charset="0"/>
              </a:rPr>
              <a:t>endl</a:t>
            </a:r>
            <a:r>
              <a:rPr lang="en-US" sz="1600" dirty="0">
                <a:latin typeface="Consolas" panose="020B0609020204030204" pitchFamily="49" charset="0"/>
              </a:rPr>
              <a:t>;</a:t>
            </a:r>
          </a:p>
          <a:p>
            <a:pPr marL="857250" lvl="2" indent="0">
              <a:buNone/>
            </a:pPr>
            <a:endParaRPr lang="en-US" sz="1600" dirty="0">
              <a:latin typeface="Consolas" panose="020B0609020204030204" pitchFamily="49" charset="0"/>
            </a:endParaRPr>
          </a:p>
          <a:p>
            <a:pPr marL="857250" lvl="2" indent="0">
              <a:buNone/>
            </a:pPr>
            <a:r>
              <a:rPr lang="en-US" sz="1600" dirty="0">
                <a:latin typeface="Consolas" panose="020B0609020204030204" pitchFamily="49" charset="0"/>
              </a:rPr>
              <a:t>    return 0;</a:t>
            </a:r>
          </a:p>
          <a:p>
            <a:pPr marL="857250" lvl="2" indent="0">
              <a:buNone/>
            </a:pPr>
            <a:r>
              <a:rPr lang="en-US" sz="1600" dirty="0">
                <a:latin typeface="Consolas" panose="020B0609020204030204" pitchFamily="49" charset="0"/>
              </a:rPr>
              <a:t>}</a:t>
            </a:r>
          </a:p>
        </p:txBody>
      </p:sp>
      <p:sp>
        <p:nvSpPr>
          <p:cNvPr id="5" name="TextBox 4">
            <a:extLst>
              <a:ext uri="{FF2B5EF4-FFF2-40B4-BE49-F238E27FC236}">
                <a16:creationId xmlns:a16="http://schemas.microsoft.com/office/drawing/2014/main" id="{2DF13B59-098A-4A72-9160-052751E13502}"/>
              </a:ext>
            </a:extLst>
          </p:cNvPr>
          <p:cNvSpPr txBox="1"/>
          <p:nvPr/>
        </p:nvSpPr>
        <p:spPr>
          <a:xfrm>
            <a:off x="3635896" y="5257800"/>
            <a:ext cx="4628444" cy="1200329"/>
          </a:xfrm>
          <a:prstGeom prst="rect">
            <a:avLst/>
          </a:prstGeom>
          <a:noFill/>
        </p:spPr>
        <p:txBody>
          <a:bodyPr wrap="square">
            <a:spAutoFit/>
          </a:bodyPr>
          <a:lstStyle/>
          <a:p>
            <a:r>
              <a:rPr lang="en-US" sz="1800" dirty="0">
                <a:solidFill>
                  <a:srgbClr val="0070C0"/>
                </a:solidFill>
                <a:latin typeface="Georgia" panose="02040502050405020303" pitchFamily="18" charset="0"/>
              </a:rPr>
              <a:t>Output:</a:t>
            </a:r>
          </a:p>
          <a:p>
            <a:r>
              <a:rPr lang="en-US" dirty="0">
                <a:solidFill>
                  <a:srgbClr val="0070C0"/>
                </a:solidFill>
                <a:latin typeface="Consolas" panose="020B0609020204030204" pitchFamily="49" charset="0"/>
              </a:rPr>
              <a:t>   head -&gt; 10.1 -&gt; 4.2 -&gt; </a:t>
            </a:r>
            <a:r>
              <a:rPr lang="en-US" dirty="0" err="1">
                <a:solidFill>
                  <a:srgbClr val="0070C0"/>
                </a:solidFill>
                <a:latin typeface="Consolas" panose="020B0609020204030204" pitchFamily="49" charset="0"/>
              </a:rPr>
              <a:t>nullptr</a:t>
            </a:r>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   10.1</a:t>
            </a:r>
          </a:p>
          <a:p>
            <a:r>
              <a:rPr lang="en-US" dirty="0">
                <a:solidFill>
                  <a:srgbClr val="0070C0"/>
                </a:solidFill>
                <a:latin typeface="Consolas" panose="020B0609020204030204" pitchFamily="49" charset="0"/>
              </a:rPr>
              <a:t>   4.2</a:t>
            </a:r>
            <a:endParaRPr lang="en-US" dirty="0">
              <a:solidFill>
                <a:srgbClr val="0070C0"/>
              </a:solidFill>
            </a:endParaRPr>
          </a:p>
        </p:txBody>
      </p:sp>
      <p:pic>
        <p:nvPicPr>
          <p:cNvPr id="4" name="Audio 3">
            <a:hlinkClick r:id="" action="ppaction://media"/>
            <a:extLst>
              <a:ext uri="{FF2B5EF4-FFF2-40B4-BE49-F238E27FC236}">
                <a16:creationId xmlns:a16="http://schemas.microsoft.com/office/drawing/2014/main" id="{EA26DB26-26BA-40B4-8FB0-B70B7BEF66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89728517"/>
      </p:ext>
    </p:extLst>
  </p:cSld>
  <p:clrMapOvr>
    <a:masterClrMapping/>
  </p:clrMapOvr>
  <mc:AlternateContent xmlns:mc="http://schemas.openxmlformats.org/markup-compatibility/2006">
    <mc:Choice xmlns:p14="http://schemas.microsoft.com/office/powerpoint/2010/main" Requires="p14">
      <p:transition spd="slow" p14:dur="2000" advTm="90793"/>
    </mc:Choice>
    <mc:Fallback>
      <p:transition spd="slow" advTm="90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13FC4-902C-43DB-8DDB-C2BC63A5CE98}"/>
              </a:ext>
            </a:extLst>
          </p:cNvPr>
          <p:cNvSpPr>
            <a:spLocks noGrp="1"/>
          </p:cNvSpPr>
          <p:nvPr>
            <p:ph type="title"/>
          </p:nvPr>
        </p:nvSpPr>
        <p:spPr/>
        <p:txBody>
          <a:bodyPr/>
          <a:lstStyle/>
          <a:p>
            <a:r>
              <a:rPr lang="en-US" dirty="0"/>
              <a:t>Deep dive…</a:t>
            </a:r>
          </a:p>
        </p:txBody>
      </p:sp>
      <p:sp>
        <p:nvSpPr>
          <p:cNvPr id="3" name="Content Placeholder 2">
            <a:extLst>
              <a:ext uri="{FF2B5EF4-FFF2-40B4-BE49-F238E27FC236}">
                <a16:creationId xmlns:a16="http://schemas.microsoft.com/office/drawing/2014/main" id="{641EEF5E-47A1-447B-B2B9-F3A4D342E936}"/>
              </a:ext>
            </a:extLst>
          </p:cNvPr>
          <p:cNvSpPr>
            <a:spLocks noGrp="1"/>
          </p:cNvSpPr>
          <p:nvPr>
            <p:ph idx="1"/>
          </p:nvPr>
        </p:nvSpPr>
        <p:spPr>
          <a:xfrm>
            <a:off x="457200" y="1600200"/>
            <a:ext cx="8507288" cy="4525963"/>
          </a:xfrm>
        </p:spPr>
        <p:txBody>
          <a:bodyPr/>
          <a:lstStyle/>
          <a:p>
            <a:r>
              <a:rPr lang="en-US" dirty="0"/>
              <a:t>The linked list class may now be implemented as follow:</a:t>
            </a:r>
          </a:p>
          <a:p>
            <a:pPr marL="857250" lvl="2" indent="0">
              <a:buNone/>
            </a:pPr>
            <a:r>
              <a:rPr lang="en-US" dirty="0">
                <a:latin typeface="Consolas" panose="020B0609020204030204" pitchFamily="49" charset="0"/>
              </a:rPr>
              <a:t>class </a:t>
            </a:r>
            <a:r>
              <a:rPr lang="en-US" dirty="0" err="1">
                <a:latin typeface="Consolas" panose="020B0609020204030204" pitchFamily="49" charset="0"/>
              </a:rPr>
              <a:t>Linked_list</a:t>
            </a:r>
            <a:r>
              <a:rPr lang="en-US" dirty="0">
                <a:latin typeface="Consolas" panose="020B0609020204030204" pitchFamily="49" charset="0"/>
              </a:rPr>
              <a:t> : public </a:t>
            </a:r>
            <a:r>
              <a:rPr lang="en-US" dirty="0" err="1">
                <a:latin typeface="Consolas" panose="020B0609020204030204" pitchFamily="49" charset="0"/>
              </a:rPr>
              <a:t>Base_linked_list</a:t>
            </a:r>
            <a:r>
              <a:rPr lang="en-US" dirty="0">
                <a:latin typeface="Consolas" panose="020B0609020204030204" pitchFamily="49" charset="0"/>
              </a:rPr>
              <a:t> {</a:t>
            </a:r>
          </a:p>
          <a:p>
            <a:pPr marL="857250" lvl="2" indent="0">
              <a:buNone/>
            </a:pPr>
            <a:r>
              <a:rPr lang="en-US" dirty="0">
                <a:latin typeface="Consolas" panose="020B0609020204030204" pitchFamily="49" charset="0"/>
              </a:rPr>
              <a:t>    public:</a:t>
            </a:r>
          </a:p>
          <a:p>
            <a:pPr marL="857250" lvl="2" indent="0">
              <a:buNone/>
            </a:pPr>
            <a:r>
              <a:rPr lang="en-US" dirty="0">
                <a:latin typeface="Consolas" panose="020B0609020204030204" pitchFamily="49" charset="0"/>
              </a:rPr>
              <a:t>        </a:t>
            </a:r>
            <a:r>
              <a:rPr lang="en-US" dirty="0" err="1">
                <a:latin typeface="Consolas" panose="020B0609020204030204" pitchFamily="49" charset="0"/>
              </a:rPr>
              <a:t>Linked_list</a:t>
            </a:r>
            <a:r>
              <a:rPr lang="en-US" dirty="0">
                <a:latin typeface="Consolas" panose="020B0609020204030204" pitchFamily="49" charset="0"/>
              </a:rPr>
              <a:t>();</a:t>
            </a:r>
          </a:p>
          <a:p>
            <a:pPr marL="857250" lvl="2" indent="0">
              <a:buNone/>
            </a:pPr>
            <a:endParaRPr lang="en-US" dirty="0">
              <a:latin typeface="Consolas" panose="020B0609020204030204" pitchFamily="49" charset="0"/>
            </a:endParaRPr>
          </a:p>
          <a:p>
            <a:pPr marL="857250" lvl="2" indent="0">
              <a:buNone/>
            </a:pPr>
            <a:r>
              <a:rPr lang="en-US" dirty="0">
                <a:latin typeface="Consolas" panose="020B0609020204030204" pitchFamily="49" charset="0"/>
              </a:rPr>
              <a:t>    private:</a:t>
            </a:r>
          </a:p>
          <a:p>
            <a:pPr marL="857250" lvl="2" indent="0">
              <a:buNone/>
            </a:pPr>
            <a:r>
              <a:rPr lang="en-US" dirty="0">
                <a:latin typeface="Consolas" panose="020B0609020204030204" pitchFamily="49" charset="0"/>
              </a:rPr>
              <a:t>        Node *</a:t>
            </a:r>
            <a:r>
              <a:rPr lang="en-US" dirty="0" err="1">
                <a:latin typeface="Consolas" panose="020B0609020204030204" pitchFamily="49" charset="0"/>
              </a:rPr>
              <a:t>p_list_head</a:t>
            </a:r>
            <a:r>
              <a:rPr lang="en-US" dirty="0">
                <a:latin typeface="Consolas" panose="020B0609020204030204" pitchFamily="49" charset="0"/>
              </a:rPr>
              <a:t>_;</a:t>
            </a:r>
          </a:p>
          <a:p>
            <a:pPr marL="857250" lvl="2" indent="0">
              <a:buNone/>
            </a:pPr>
            <a:r>
              <a:rPr lang="en-US" dirty="0">
                <a:latin typeface="Consolas" panose="020B0609020204030204" pitchFamily="49" charset="0"/>
              </a:rPr>
              <a:t>};</a:t>
            </a:r>
          </a:p>
          <a:p>
            <a:pPr marL="857250" lvl="2" indent="0">
              <a:buNone/>
            </a:pPr>
            <a:endParaRPr lang="en-US" dirty="0">
              <a:latin typeface="Consolas" panose="020B0609020204030204" pitchFamily="49" charset="0"/>
            </a:endParaRPr>
          </a:p>
          <a:p>
            <a:pPr marL="857250" lvl="2" indent="0">
              <a:buNone/>
            </a:pPr>
            <a:r>
              <a:rPr lang="en-US" dirty="0" err="1">
                <a:latin typeface="Consolas" panose="020B0609020204030204" pitchFamily="49" charset="0"/>
              </a:rPr>
              <a:t>Linked_list</a:t>
            </a:r>
            <a:r>
              <a:rPr lang="en-US" dirty="0">
                <a:latin typeface="Consolas" panose="020B0609020204030204" pitchFamily="49" charset="0"/>
              </a:rPr>
              <a:t>::</a:t>
            </a:r>
            <a:r>
              <a:rPr lang="en-US" dirty="0" err="1">
                <a:latin typeface="Consolas" panose="020B0609020204030204" pitchFamily="49" charset="0"/>
              </a:rPr>
              <a:t>Linked_list</a:t>
            </a:r>
            <a:r>
              <a:rPr lang="en-US" dirty="0">
                <a:latin typeface="Consolas" panose="020B0609020204030204" pitchFamily="49" charset="0"/>
              </a:rPr>
              <a:t>():</a:t>
            </a:r>
          </a:p>
          <a:p>
            <a:pPr marL="857250" lvl="2" indent="0">
              <a:buNone/>
            </a:pPr>
            <a:r>
              <a:rPr lang="en-US" dirty="0" err="1">
                <a:latin typeface="Consolas" panose="020B0609020204030204" pitchFamily="49" charset="0"/>
              </a:rPr>
              <a:t>Base_linked_list</a:t>
            </a:r>
            <a:r>
              <a:rPr lang="en-US" dirty="0">
                <a:latin typeface="Consolas" panose="020B0609020204030204" pitchFamily="49" charset="0"/>
              </a:rPr>
              <a:t>{ </a:t>
            </a:r>
            <a:r>
              <a:rPr lang="en-US" dirty="0" err="1">
                <a:latin typeface="Consolas" panose="020B0609020204030204" pitchFamily="49" charset="0"/>
              </a:rPr>
              <a:t>p_list_head</a:t>
            </a:r>
            <a:r>
              <a:rPr lang="en-US" dirty="0">
                <a:latin typeface="Consolas" panose="020B0609020204030204" pitchFamily="49" charset="0"/>
              </a:rPr>
              <a:t>_ } {</a:t>
            </a:r>
          </a:p>
          <a:p>
            <a:pPr marL="857250" lvl="2" indent="0">
              <a:buNone/>
            </a:pPr>
            <a:r>
              <a:rPr lang="en-US" dirty="0">
                <a:latin typeface="Consolas" panose="020B0609020204030204" pitchFamily="49" charset="0"/>
              </a:rPr>
              <a:t>    // Empty constructor</a:t>
            </a:r>
          </a:p>
          <a:p>
            <a:pPr marL="857250" lvl="2" indent="0">
              <a:buNone/>
            </a:pPr>
            <a:r>
              <a:rPr lang="en-US" dirty="0">
                <a:latin typeface="Consolas" panose="020B0609020204030204" pitchFamily="49" charset="0"/>
              </a:rPr>
              <a:t>}</a:t>
            </a:r>
          </a:p>
        </p:txBody>
      </p:sp>
      <p:pic>
        <p:nvPicPr>
          <p:cNvPr id="5" name="Audio 4">
            <a:hlinkClick r:id="" action="ppaction://media"/>
            <a:extLst>
              <a:ext uri="{FF2B5EF4-FFF2-40B4-BE49-F238E27FC236}">
                <a16:creationId xmlns:a16="http://schemas.microsoft.com/office/drawing/2014/main" id="{DA5E064B-5646-48A9-A6B9-13C81DF35C1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732695862"/>
      </p:ext>
    </p:extLst>
  </p:cSld>
  <p:clrMapOvr>
    <a:masterClrMapping/>
  </p:clrMapOvr>
  <mc:AlternateContent xmlns:mc="http://schemas.openxmlformats.org/markup-compatibility/2006">
    <mc:Choice xmlns:p14="http://schemas.microsoft.com/office/powerpoint/2010/main" Requires="p14">
      <p:transition spd="slow" p14:dur="2000" advTm="85151"/>
    </mc:Choice>
    <mc:Fallback>
      <p:transition spd="slow" advTm="85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13FC4-902C-43DB-8DDB-C2BC63A5CE98}"/>
              </a:ext>
            </a:extLst>
          </p:cNvPr>
          <p:cNvSpPr>
            <a:spLocks noGrp="1"/>
          </p:cNvSpPr>
          <p:nvPr>
            <p:ph type="title"/>
          </p:nvPr>
        </p:nvSpPr>
        <p:spPr/>
        <p:txBody>
          <a:bodyPr/>
          <a:lstStyle/>
          <a:p>
            <a:r>
              <a:rPr lang="en-US" dirty="0"/>
              <a:t>Overhead?</a:t>
            </a:r>
          </a:p>
        </p:txBody>
      </p:sp>
      <p:sp>
        <p:nvSpPr>
          <p:cNvPr id="3" name="Content Placeholder 2">
            <a:extLst>
              <a:ext uri="{FF2B5EF4-FFF2-40B4-BE49-F238E27FC236}">
                <a16:creationId xmlns:a16="http://schemas.microsoft.com/office/drawing/2014/main" id="{641EEF5E-47A1-447B-B2B9-F3A4D342E936}"/>
              </a:ext>
            </a:extLst>
          </p:cNvPr>
          <p:cNvSpPr>
            <a:spLocks noGrp="1"/>
          </p:cNvSpPr>
          <p:nvPr>
            <p:ph idx="1"/>
          </p:nvPr>
        </p:nvSpPr>
        <p:spPr>
          <a:xfrm>
            <a:off x="457200" y="1600200"/>
            <a:ext cx="8507288" cy="4525963"/>
          </a:xfrm>
        </p:spPr>
        <p:txBody>
          <a:bodyPr/>
          <a:lstStyle/>
          <a:p>
            <a:r>
              <a:rPr lang="en-US" dirty="0"/>
              <a:t>What is the overhead of all this?</a:t>
            </a:r>
          </a:p>
          <a:p>
            <a:pPr lvl="1"/>
            <a:r>
              <a:rPr lang="en-US" dirty="0"/>
              <a:t>Fortunately, C++ compilers will usually optimize in such a way</a:t>
            </a:r>
            <a:br>
              <a:rPr lang="en-US" dirty="0"/>
            </a:br>
            <a:r>
              <a:rPr lang="en-US" dirty="0"/>
              <a:t>so as to make it no different from having this complex web</a:t>
            </a:r>
            <a:br>
              <a:rPr lang="en-US" dirty="0"/>
            </a:br>
            <a:r>
              <a:rPr lang="en-US" dirty="0"/>
              <a:t>of classes to having each class declared individually</a:t>
            </a:r>
          </a:p>
          <a:p>
            <a:pPr lvl="1"/>
            <a:endParaRPr lang="en-US" dirty="0"/>
          </a:p>
          <a:p>
            <a:r>
              <a:rPr lang="en-US" dirty="0"/>
              <a:t>Consequently, it is almost always in your benefit to use inheritance</a:t>
            </a:r>
          </a:p>
        </p:txBody>
      </p:sp>
      <p:pic>
        <p:nvPicPr>
          <p:cNvPr id="9" name="Audio 8">
            <a:hlinkClick r:id="" action="ppaction://media"/>
            <a:extLst>
              <a:ext uri="{FF2B5EF4-FFF2-40B4-BE49-F238E27FC236}">
                <a16:creationId xmlns:a16="http://schemas.microsoft.com/office/drawing/2014/main" id="{B488AC5B-B258-4D41-8191-6DA232DBB6D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344514832"/>
      </p:ext>
    </p:extLst>
  </p:cSld>
  <p:clrMapOvr>
    <a:masterClrMapping/>
  </p:clrMapOvr>
  <mc:AlternateContent xmlns:mc="http://schemas.openxmlformats.org/markup-compatibility/2006">
    <mc:Choice xmlns:p14="http://schemas.microsoft.com/office/powerpoint/2010/main" Requires="p14">
      <p:transition spd="slow" p14:dur="2000" advTm="62885"/>
    </mc:Choice>
    <mc:Fallback>
      <p:transition spd="slow" advTm="62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5.6|8.6"/>
</p:tagLst>
</file>

<file path=ppt/tags/tag2.xml><?xml version="1.0" encoding="utf-8"?>
<p:tagLst xmlns:a="http://schemas.openxmlformats.org/drawingml/2006/main" xmlns:r="http://schemas.openxmlformats.org/officeDocument/2006/relationships" xmlns:p="http://schemas.openxmlformats.org/presentationml/2006/main">
  <p:tag name="TIMING" val="|21.5|18|10.5|19.5"/>
</p:tagLst>
</file>

<file path=ppt/tags/tag3.xml><?xml version="1.0" encoding="utf-8"?>
<p:tagLst xmlns:a="http://schemas.openxmlformats.org/drawingml/2006/main" xmlns:r="http://schemas.openxmlformats.org/officeDocument/2006/relationships" xmlns:p="http://schemas.openxmlformats.org/presentationml/2006/main">
  <p:tag name="TIMING" val="|85.3"/>
</p:tagLst>
</file>

<file path=ppt/tags/tag4.xml><?xml version="1.0" encoding="utf-8"?>
<p:tagLst xmlns:a="http://schemas.openxmlformats.org/drawingml/2006/main" xmlns:r="http://schemas.openxmlformats.org/officeDocument/2006/relationships" xmlns:p="http://schemas.openxmlformats.org/presentationml/2006/main">
  <p:tag name="TIMING" val="|34.7"/>
</p:tagLst>
</file>

<file path=ppt/tags/tag5.xml><?xml version="1.0" encoding="utf-8"?>
<p:tagLst xmlns:a="http://schemas.openxmlformats.org/drawingml/2006/main" xmlns:r="http://schemas.openxmlformats.org/officeDocument/2006/relationships" xmlns:p="http://schemas.openxmlformats.org/presentationml/2006/main">
  <p:tag name="TIMING" val="|23.2|31.1"/>
</p:tagLst>
</file>

<file path=ppt/tags/tag6.xml><?xml version="1.0" encoding="utf-8"?>
<p:tagLst xmlns:a="http://schemas.openxmlformats.org/drawingml/2006/main" xmlns:r="http://schemas.openxmlformats.org/officeDocument/2006/relationships" xmlns:p="http://schemas.openxmlformats.org/presentationml/2006/main">
  <p:tag name="TIMING" val="|44.8"/>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103193</TotalTime>
  <Words>1011</Words>
  <Application>Microsoft Office PowerPoint</Application>
  <PresentationFormat>On-screen Show (4:3)</PresentationFormat>
  <Paragraphs>112</Paragraphs>
  <Slides>15</Slides>
  <Notes>0</Notes>
  <HiddenSlides>0</HiddenSlides>
  <MMClips>15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Consolas</vt:lpstr>
      <vt:lpstr>Constantia</vt:lpstr>
      <vt:lpstr>Georgia</vt:lpstr>
      <vt:lpstr>Times New Roman</vt:lpstr>
      <vt:lpstr>Custom Design</vt:lpstr>
      <vt:lpstr>Inheritance: Vol. 2</vt:lpstr>
      <vt:lpstr>Outline</vt:lpstr>
      <vt:lpstr>Deep dive…</vt:lpstr>
      <vt:lpstr>Deep dive…</vt:lpstr>
      <vt:lpstr>Deep dive…</vt:lpstr>
      <vt:lpstr>Deep dive…</vt:lpstr>
      <vt:lpstr>Deep dive…</vt:lpstr>
      <vt:lpstr>Deep dive…</vt:lpstr>
      <vt:lpstr>Overhead?</vt:lpstr>
      <vt:lpstr>Showing the relationship</vt:lpstr>
      <vt:lpstr>No memory?</vt:lpstr>
      <vt:lpstr>Summary</vt:lpstr>
      <vt:lpstr>References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cp:lastModifiedBy>
  <cp:revision>1783</cp:revision>
  <dcterms:created xsi:type="dcterms:W3CDTF">2009-09-11T23:00:44Z</dcterms:created>
  <dcterms:modified xsi:type="dcterms:W3CDTF">2020-11-22T17:21:21Z</dcterms:modified>
</cp:coreProperties>
</file>